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notesSlides/notesSlide18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2" r:id="rId2"/>
    <p:sldId id="257" r:id="rId3"/>
    <p:sldId id="258" r:id="rId4"/>
    <p:sldId id="259" r:id="rId5"/>
    <p:sldId id="260" r:id="rId6"/>
    <p:sldId id="262" r:id="rId7"/>
    <p:sldId id="261" r:id="rId8"/>
    <p:sldId id="304" r:id="rId9"/>
    <p:sldId id="300" r:id="rId10"/>
    <p:sldId id="303" r:id="rId11"/>
    <p:sldId id="267" r:id="rId12"/>
    <p:sldId id="266" r:id="rId13"/>
    <p:sldId id="268" r:id="rId14"/>
    <p:sldId id="298" r:id="rId15"/>
    <p:sldId id="270" r:id="rId16"/>
    <p:sldId id="299" r:id="rId17"/>
    <p:sldId id="291" r:id="rId18"/>
    <p:sldId id="294" r:id="rId19"/>
    <p:sldId id="285" r:id="rId20"/>
    <p:sldId id="305" r:id="rId21"/>
    <p:sldId id="297" r:id="rId22"/>
    <p:sldId id="272" r:id="rId23"/>
    <p:sldId id="284" r:id="rId24"/>
    <p:sldId id="273" r:id="rId25"/>
    <p:sldId id="274" r:id="rId26"/>
    <p:sldId id="289" r:id="rId27"/>
    <p:sldId id="301" r:id="rId28"/>
    <p:sldId id="280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182" autoAdjust="0"/>
  </p:normalViewPr>
  <p:slideViewPr>
    <p:cSldViewPr>
      <p:cViewPr varScale="1">
        <p:scale>
          <a:sx n="43" d="100"/>
          <a:sy n="43" d="100"/>
        </p:scale>
        <p:origin x="1378" y="6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7T13:10:18.7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4,'75'-1,"-42"-1,1 1,-1 2,0 1,64 13,-58-6,1-3,0-1,0-2,61-2,-71-2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7T13:39:46.9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0,'5'0,"5"0,6 0,5 0,3 0,2 0,1 0,1 0,0 0,-1 0,0 0,0 0,0 0,-1 0,-4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7T13:38:41.8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1,'74'-1,"82"3,-99 6,26 1,-37-2,-34-3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7T13:38:46.2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36,'1'-1,"-1"0,1 1,-1-1,1 0,-1 0,1 0,0 0,0 0,-1 1,1-1,0 0,0 1,0-1,0 0,0 1,0-1,0 1,0 0,0-1,0 1,0 0,0 0,0-1,0 1,0 0,0 0,1 0,37-2,-34 2,85-9,16-1,18 11,-109-1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7T13:38:54.4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0,'477'0,"-462"0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7T13:38:59.1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0,'706'0,"-660"8,-35-5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7T13:39:08.7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19,'1'-1,"-1"0,1 1,-1-1,1 0,0 0,-1 0,1 0,0 0,0 1,0-1,-1 0,1 1,0-1,0 0,0 1,0 0,0-1,0 1,0-1,0 1,0 0,0 0,0-1,0 1,0 0,1 0,0 0,36-2,-33 2,416-1,-204 2,-202-1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7T13:39:14.8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3,'109'-2,"118"4,-166 6,-36-4,47 2,-57-6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7T13:39:16.2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22,'52'-16,"31"11,102 6,-63 1,-107-2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7T13:39:45.8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0,'5'0,"5"0,6 0,5 0,3 0,2 0,1 0,1 0,-1 0,1 0,-1 0,0 0,0 0,-1 0,1 0,-1 0,1 0,-5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3D9F3-195B-4D65-8E8A-55C9298D9B4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1A51E-3F93-47C4-8300-9FEFB61AC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415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인싸가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되고 싶은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아싸들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ARTSIDER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팀의 발표를 맡은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남궁휘입니다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131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공연계의 아웃사이더를 위한 공연 추천 서비스</a:t>
            </a:r>
          </a:p>
          <a:p>
            <a:endParaRPr lang="en-US" altLang="ko-KR" dirty="0"/>
          </a:p>
          <a:p>
            <a:r>
              <a:rPr lang="en-US" altLang="ko-KR" dirty="0"/>
              <a:t>ARTSIDER</a:t>
            </a:r>
            <a:r>
              <a:rPr lang="ko-KR" altLang="en-US" dirty="0"/>
              <a:t>를 여러분께 소개합니다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13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소개입니다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39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저희 서비스는 사용자가 맞춤 공연을 추천 받고</a:t>
            </a:r>
            <a:r>
              <a:rPr lang="en-US" altLang="ko-KR" sz="18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,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쉽게 공연 상세보기로 공연의 정보를 획득하고</a:t>
            </a:r>
            <a:r>
              <a:rPr lang="en-US" altLang="ko-KR" sz="18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,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바로 예매처로 연결되어 공연을 예매할 수 있도록 합니다</a:t>
            </a:r>
            <a:r>
              <a:rPr lang="en-US" altLang="ko-KR" sz="18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857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구현하려고 한 기능이 좀 많은데요</a:t>
            </a:r>
            <a:r>
              <a:rPr lang="en-US" altLang="ko-KR" dirty="0"/>
              <a:t>. </a:t>
            </a:r>
            <a:r>
              <a:rPr lang="ko-KR" altLang="en-US" dirty="0"/>
              <a:t>하나 </a:t>
            </a:r>
            <a:r>
              <a:rPr lang="ko-KR" altLang="en-US" dirty="0" err="1"/>
              <a:t>하나</a:t>
            </a:r>
            <a:r>
              <a:rPr lang="ko-KR" altLang="en-US" dirty="0"/>
              <a:t> 빠르게 소개 해보도록 하겠습니다</a:t>
            </a:r>
            <a:r>
              <a:rPr lang="en-US" altLang="ko-KR" dirty="0"/>
              <a:t>..</a:t>
            </a:r>
          </a:p>
          <a:p>
            <a:r>
              <a:rPr lang="ko-KR" altLang="en-US" b="0" dirty="0">
                <a:effectLst/>
              </a:rPr>
              <a:t/>
            </a:r>
            <a:br>
              <a:rPr lang="ko-KR" altLang="en-US" b="0" dirty="0">
                <a:effectLst/>
              </a:rPr>
            </a:b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첫 번째 기능은 공연 별 선호도를 예측하는 것 입니다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유저에게 특정 공연과 내가 얼마나 맞을지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선호 확률을 예측해서 제공합니다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/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</a:rPr>
              <a:t/>
            </a:r>
            <a:br>
              <a:rPr lang="ko-KR" altLang="en-US" b="0" dirty="0">
                <a:effectLst/>
              </a:rPr>
            </a:b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두 번째 기능은 유저간 선호도를 기반한 추천 서비스를 제공하는 것 입니다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유저가 작성한 리뷰의 평점을 바탕으로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 간의 유사도 분석을 통해 공연을 추천합니다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/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</a:rPr>
              <a:t>세 번째 기능은 데이터 시각화에 대한 기능입니다</a:t>
            </a:r>
            <a:r>
              <a:rPr lang="en-US" altLang="ko-KR" b="0" dirty="0">
                <a:effectLst/>
              </a:rPr>
              <a:t>. </a:t>
            </a:r>
            <a:r>
              <a:rPr lang="ko-KR" altLang="en-US" b="0" dirty="0">
                <a:effectLst/>
              </a:rPr>
              <a:t>저희는 리뷰로 남긴 </a:t>
            </a:r>
            <a:r>
              <a:rPr lang="ko-KR" altLang="en-US" b="0" dirty="0" err="1">
                <a:effectLst/>
              </a:rPr>
              <a:t>별점을</a:t>
            </a:r>
            <a:r>
              <a:rPr lang="ko-KR" altLang="en-US" b="0" dirty="0">
                <a:effectLst/>
              </a:rPr>
              <a:t> 그래프로 확인 할 수 있고 선호 하는 태그를 워드 클라우드 형태로 제공해 쉽게 확인 할 수 있게 도와줍니다</a:t>
            </a:r>
            <a:r>
              <a:rPr lang="en-US" altLang="ko-KR" b="0" dirty="0">
                <a:effectLst/>
              </a:rPr>
              <a:t>.</a:t>
            </a:r>
            <a:r>
              <a:rPr lang="ko-KR" altLang="en-US" b="0" dirty="0">
                <a:effectLst/>
              </a:rPr>
              <a:t/>
            </a:r>
            <a:br>
              <a:rPr lang="ko-KR" altLang="en-US" b="0" dirty="0">
                <a:effectLst/>
              </a:rPr>
            </a:br>
            <a:endParaRPr lang="en-US" altLang="ko-K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네 번째 기능은 리뷰 내용을 형태소에 맞게 분석하고 단어를 선별하여 미리 구축한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사전을 기반으로 공연별로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태깅하고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태그 를 기반으로 공연 간 유사도를 계산하여 연관 공연을 추천합니다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/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</a:rPr>
              <a:t>다섯 번째 기능은 태그를 바탕으로 조회한 공연과 유사한 공연을 추천합니다</a:t>
            </a:r>
            <a:r>
              <a:rPr lang="en-US" altLang="ko-KR" b="0" dirty="0">
                <a:effectLst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effectLst/>
              </a:rPr>
              <a:t/>
            </a:r>
            <a:br>
              <a:rPr lang="ko-KR" altLang="en-US" b="0" dirty="0">
                <a:effectLst/>
              </a:rPr>
            </a:br>
            <a:r>
              <a:rPr lang="ko-KR" altLang="en-US" sz="1200" b="0" i="0" u="none" strike="noStrike" dirty="0">
                <a:solidFill>
                  <a:srgbClr val="058DC7"/>
                </a:solidFill>
                <a:effectLst/>
                <a:latin typeface="Arial" panose="020B0604020202020204" pitchFamily="34" charset="0"/>
              </a:rPr>
              <a:t>여섯 번째 기능은 </a:t>
            </a:r>
            <a:r>
              <a:rPr lang="en-US" altLang="ko-KR" sz="1200" b="0" i="0" u="none" strike="noStrike" dirty="0">
                <a:solidFill>
                  <a:srgbClr val="058DC7"/>
                </a:solidFill>
                <a:effectLst/>
                <a:latin typeface="Arial" panose="020B0604020202020204" pitchFamily="34" charset="0"/>
              </a:rPr>
              <a:t>KAKAO MAP API</a:t>
            </a:r>
            <a:r>
              <a:rPr lang="ko-KR" altLang="en-US" sz="1200" b="0" i="0" u="none" strike="noStrike" dirty="0">
                <a:solidFill>
                  <a:srgbClr val="058DC7"/>
                </a:solidFill>
                <a:effectLst/>
                <a:latin typeface="Arial" panose="020B0604020202020204" pitchFamily="34" charset="0"/>
              </a:rPr>
              <a:t>를 활용하여 공연을 상영하는 공연장을 기준으로 주변에 있는 음식점이나 카페</a:t>
            </a:r>
            <a:r>
              <a:rPr lang="en-US" altLang="ko-KR" sz="1200" b="0" i="0" u="none" strike="noStrike" dirty="0">
                <a:solidFill>
                  <a:srgbClr val="058DC7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200" b="0" i="0" u="none" strike="noStrike" dirty="0">
                <a:solidFill>
                  <a:srgbClr val="058DC7"/>
                </a:solidFill>
                <a:effectLst/>
                <a:latin typeface="Arial" panose="020B0604020202020204" pitchFamily="34" charset="0"/>
              </a:rPr>
              <a:t>문화시설의 정보를 제공하는 기능입니다</a:t>
            </a:r>
            <a:r>
              <a:rPr lang="en-US" altLang="ko-KR" sz="1200" b="0" i="0" u="none" strike="noStrike" dirty="0">
                <a:solidFill>
                  <a:srgbClr val="058DC7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r>
              <a:rPr lang="ko-KR" altLang="en-US" b="0" dirty="0">
                <a:effectLst/>
              </a:rPr>
              <a:t/>
            </a:r>
            <a:br>
              <a:rPr lang="ko-KR" altLang="en-US" b="0" dirty="0">
                <a:effectLst/>
              </a:rPr>
            </a:br>
            <a:r>
              <a:rPr lang="ko-KR" altLang="en-US" b="0" dirty="0">
                <a:effectLst/>
              </a:rPr>
              <a:t/>
            </a:r>
            <a:br>
              <a:rPr lang="ko-KR" altLang="en-US" b="0" dirty="0">
                <a:effectLst/>
              </a:rPr>
            </a:b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140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협업 도구에 대해서 </a:t>
            </a:r>
            <a:r>
              <a:rPr lang="ko-KR" altLang="en-US" dirty="0" err="1"/>
              <a:t>슥</a:t>
            </a:r>
            <a:r>
              <a:rPr lang="ko-KR" altLang="en-US" dirty="0"/>
              <a:t> 하고 넘어가기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지라 </a:t>
            </a:r>
            <a:r>
              <a:rPr lang="en-US" altLang="ko-KR" dirty="0"/>
              <a:t>-&gt; MM </a:t>
            </a:r>
            <a:r>
              <a:rPr lang="ko-KR" altLang="en-US" dirty="0"/>
              <a:t>연결해서 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Agile </a:t>
            </a:r>
            <a:r>
              <a:rPr lang="ko-KR" altLang="en-US" dirty="0"/>
              <a:t>하게 프로젝트 진행</a:t>
            </a:r>
            <a:r>
              <a:rPr lang="en-US" altLang="ko-KR" dirty="0"/>
              <a:t>   </a:t>
            </a:r>
          </a:p>
          <a:p>
            <a:pPr marL="0" indent="0">
              <a:buNone/>
            </a:pPr>
            <a:r>
              <a:rPr lang="ko-KR" altLang="en-US" dirty="0" err="1"/>
              <a:t>어케</a:t>
            </a:r>
            <a:r>
              <a:rPr lang="ko-KR" altLang="en-US" dirty="0"/>
              <a:t> 사용했는지도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플젝동안</a:t>
            </a:r>
            <a:r>
              <a:rPr lang="ko-KR" altLang="en-US" dirty="0"/>
              <a:t> 어떻게 소통을 하고 했다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월요일 마다 그 주의 일정을 미리 계획하고 이행</a:t>
            </a:r>
            <a:r>
              <a:rPr lang="en-US" altLang="ko-KR" dirty="0"/>
              <a:t>, </a:t>
            </a:r>
            <a:r>
              <a:rPr lang="ko-KR" altLang="en-US" dirty="0"/>
              <a:t>수정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디스코드</a:t>
            </a:r>
            <a:r>
              <a:rPr lang="ko-KR" altLang="en-US" dirty="0"/>
              <a:t> 주로 사용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989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Develop </a:t>
            </a:r>
            <a:r>
              <a:rPr lang="ko-KR" altLang="en-US" dirty="0"/>
              <a:t>깃에 </a:t>
            </a:r>
            <a:r>
              <a:rPr lang="ko-KR" altLang="en-US" dirty="0" err="1"/>
              <a:t>머지를</a:t>
            </a:r>
            <a:r>
              <a:rPr lang="ko-KR" altLang="en-US" dirty="0"/>
              <a:t> 진행하기 전에 코드 리뷰를 진행하고 진행 상황이 반영 되면 </a:t>
            </a:r>
            <a:r>
              <a:rPr lang="ko-KR" altLang="en-US" dirty="0" err="1"/>
              <a:t>머지</a:t>
            </a:r>
            <a:r>
              <a:rPr lang="ko-KR" altLang="en-US" dirty="0"/>
              <a:t> 하는 방식을 사용했습니다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863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0" dirty="0">
                <a:effectLst/>
              </a:rPr>
              <a:t>데이터 분석을 기능으로 나누어서 </a:t>
            </a:r>
            <a:r>
              <a:rPr lang="en-US" altLang="ko-KR" b="0" dirty="0">
                <a:effectLst/>
              </a:rPr>
              <a:t>2</a:t>
            </a:r>
            <a:r>
              <a:rPr lang="ko-KR" altLang="en-US" b="0" dirty="0">
                <a:effectLst/>
              </a:rPr>
              <a:t>인 </a:t>
            </a:r>
            <a:r>
              <a:rPr lang="en-US" altLang="ko-KR" b="0" dirty="0">
                <a:effectLst/>
              </a:rPr>
              <a:t>1</a:t>
            </a:r>
            <a:r>
              <a:rPr lang="ko-KR" altLang="en-US" b="0" dirty="0">
                <a:effectLst/>
              </a:rPr>
              <a:t>팀으로 나누어서 기능별로 구현을 맡아 효율적으로 업무를 진행했습니다</a:t>
            </a:r>
            <a:r>
              <a:rPr lang="en-US" altLang="ko-KR" b="0" dirty="0">
                <a:effectLst/>
              </a:rPr>
              <a:t>.</a:t>
            </a:r>
            <a:r>
              <a:rPr lang="ko-KR" altLang="en-US" b="0" dirty="0">
                <a:effectLst/>
              </a:rPr>
              <a:t/>
            </a:r>
            <a:br>
              <a:rPr lang="ko-KR" altLang="en-US" b="0" dirty="0">
                <a:effectLst/>
              </a:rPr>
            </a:br>
            <a:r>
              <a:rPr lang="ko-KR" altLang="en-US" b="0" dirty="0">
                <a:effectLst/>
              </a:rPr>
              <a:t/>
            </a:r>
            <a:br>
              <a:rPr lang="ko-KR" altLang="en-US" b="0" dirty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225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6</a:t>
            </a:r>
            <a:r>
              <a:rPr lang="ko-KR" altLang="en-US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가지 주요 기능 중 리뷰 태그 기반 추천의 개발 프로세스를 </a:t>
            </a:r>
            <a:r>
              <a:rPr lang="ko-KR" altLang="en-US" sz="1200" b="0" i="0" u="none" strike="noStrike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설명드리겠습니다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사용자가 작성한 모든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 리뷰 내용 수집</a:t>
            </a:r>
            <a:r>
              <a:rPr lang="en-US" altLang="ko-KR" sz="1200" b="0" i="0" u="none" strike="noStrike" dirty="0">
                <a:solidFill>
                  <a:schemeClr val="tx1"/>
                </a:solidFill>
                <a:effectLst/>
                <a:latin typeface="+mn-lt"/>
              </a:rPr>
              <a:t>,</a:t>
            </a:r>
            <a:r>
              <a:rPr lang="ko-KR" altLang="en-US" sz="1200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형태소 분석</a:t>
            </a:r>
            <a:r>
              <a:rPr lang="en-US" altLang="ko-KR" sz="1200" b="0" i="0" u="none" strike="noStrike" dirty="0">
                <a:solidFill>
                  <a:schemeClr val="tx1"/>
                </a:solidFill>
                <a:effectLst/>
                <a:latin typeface="+mn-lt"/>
              </a:rPr>
              <a:t>,</a:t>
            </a:r>
            <a:r>
              <a:rPr lang="ko-KR" altLang="en-US" sz="1200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사전에 작업한 사전과 비교해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키워드 선별</a:t>
            </a:r>
            <a:r>
              <a:rPr lang="ko-KR" altLang="en-US" sz="1000" b="0" i="0" u="none" strike="noStrike" dirty="0">
                <a:solidFill>
                  <a:schemeClr val="tx1"/>
                </a:solidFill>
                <a:effectLst/>
                <a:latin typeface="+mn-lt"/>
              </a:rPr>
              <a:t> 하여 </a:t>
            </a:r>
            <a:r>
              <a:rPr lang="ko-KR" altLang="en-US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사용자에 적합한 추천목록 추출하여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추천 완료 하는 방식으로 진행됩니다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905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이와 같이 사용자 리뷰를 크롤링해서 수집한 리뷰 내용을 형태소 분석하여 </a:t>
            </a:r>
            <a:endParaRPr lang="en-US" altLang="ko-KR" dirty="0" smtClean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키워드 선별</a:t>
            </a:r>
            <a:r>
              <a:rPr lang="ko-KR" altLang="en-US" sz="1000" b="0" i="0" u="none" strike="noStrike" dirty="0" smtClean="0">
                <a:solidFill>
                  <a:schemeClr val="tx1"/>
                </a:solidFill>
                <a:effectLst/>
                <a:latin typeface="+mn-lt"/>
              </a:rPr>
              <a:t> 하여 </a:t>
            </a:r>
            <a:r>
              <a:rPr lang="ko-KR" altLang="en-US" sz="1200" b="0" i="0" u="none" strike="noStrike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사용자에 적합한 </a:t>
            </a:r>
            <a:r>
              <a:rPr lang="ko-KR" altLang="en-US" sz="1200" b="0" i="0" u="none" strike="noStrike" dirty="0" err="1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추천목록</a:t>
            </a:r>
            <a:r>
              <a:rPr lang="ko-KR" altLang="en-US" sz="1200" b="0" i="0" u="none" strike="noStrike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추출하여 </a:t>
            </a:r>
            <a:r>
              <a:rPr lang="ko-KR" altLang="en-US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추천 완료 하는 방식으로 진행됩니다</a:t>
            </a:r>
            <a:r>
              <a:rPr lang="en-US" altLang="ko-KR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965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buFont typeface="+mj-lt"/>
              <a:buNone/>
            </a:pPr>
            <a:r>
              <a:rPr lang="ko-KR" altLang="en-US" dirty="0"/>
              <a:t>저희는 공연 별 선호도를 예측하기 위해 </a:t>
            </a:r>
            <a:r>
              <a:rPr lang="en-US" altLang="ko-KR" dirty="0"/>
              <a:t>KNN </a:t>
            </a:r>
            <a:r>
              <a:rPr lang="ko-KR" altLang="en-US" dirty="0"/>
              <a:t>알고리즘을 선정하였습니다</a:t>
            </a:r>
            <a:r>
              <a:rPr lang="en-US" altLang="ko-KR" dirty="0"/>
              <a:t>. </a:t>
            </a:r>
            <a:r>
              <a:rPr lang="ko-KR" altLang="en-US" dirty="0"/>
              <a:t>먼저 사용자 리뷰 정보를 수집 합니다</a:t>
            </a:r>
            <a:r>
              <a:rPr lang="en-US" altLang="ko-KR" dirty="0"/>
              <a:t>. KNN</a:t>
            </a:r>
            <a:r>
              <a:rPr lang="ko-KR" altLang="en-US" dirty="0"/>
              <a:t> 알고리즘의 특성이</a:t>
            </a:r>
            <a:r>
              <a:rPr lang="en-US" altLang="ko-KR" dirty="0"/>
              <a:t> K</a:t>
            </a:r>
            <a:r>
              <a:rPr lang="ko-KR" altLang="en-US" dirty="0"/>
              <a:t>값의 크기에 따라 추천 항목의 정확도가 달라지는 것 이기때문에 가장 적합한 한 </a:t>
            </a:r>
            <a:r>
              <a:rPr lang="en-US" altLang="ko-KR" dirty="0"/>
              <a:t>K(</a:t>
            </a:r>
            <a:r>
              <a:rPr lang="ko-KR" altLang="en-US" dirty="0"/>
              <a:t>주변의 유사한 항목 몇 개를 가져올 것인가</a:t>
            </a:r>
            <a:r>
              <a:rPr lang="en-US" altLang="ko-KR" dirty="0"/>
              <a:t>)</a:t>
            </a:r>
            <a:r>
              <a:rPr lang="ko-KR" altLang="en-US" dirty="0"/>
              <a:t>값을 선정합니다</a:t>
            </a:r>
            <a:r>
              <a:rPr lang="en-US" altLang="ko-KR" dirty="0"/>
              <a:t>.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r>
              <a:rPr lang="en-US" altLang="ko-KR" dirty="0"/>
              <a:t>K</a:t>
            </a:r>
            <a:r>
              <a:rPr lang="ko-KR" altLang="en-US" dirty="0"/>
              <a:t>명의 유사한 사용자의 평균평점으로 예상 평점을 계산합니다</a:t>
            </a:r>
            <a:r>
              <a:rPr lang="en-US" altLang="ko-KR" dirty="0"/>
              <a:t>. </a:t>
            </a:r>
            <a:r>
              <a:rPr lang="ko-KR" altLang="en-US" dirty="0"/>
              <a:t>그리고 평점을 공연을 좋아 할 확률로 환산하여 보여줍니다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497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목차입니다 저희 기획 의도와 서비스를 소개 한 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개발 프로세스와 서비스 구조에 대해 간단히 설명하고 저희 서비스의 라이브 시연을 보여드리고 발표 마무리 하겠습니다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233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구조에 대한 설명입니다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982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ERD </a:t>
            </a:r>
            <a:r>
              <a:rPr lang="ko-KR" altLang="en-US" dirty="0"/>
              <a:t>이렇게 작성했습니다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447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다음으로 서비스 구조를 보겠습니다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서비스 구조는 다음과 같습니다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docker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활용하고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jenkins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사용한 서버 자동화를 구축하였으며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Frontend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에서는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vue2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사용하고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backend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에서는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springboot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사용하며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활용하여 데이터를 수집하고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db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구축은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mysql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사용합니다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FAST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구현 속도가 빠르고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가볍다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단순하게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Django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에서 프레임워크로 프론트와 통신하는 것 보다 빠르게 구현할 수 있어서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FAST API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사용하게 되었습니다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b="0" dirty="0">
              <a:effectLst/>
            </a:endParaRP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694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시연을 시작하겠습니다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(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첫화면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진입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아트사이더는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사용자 맞춤 추천 서비스이기 때문에 로그인을 진행해야만 이용할 수 있습니다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저희는 처음 가입하는 회원을 위한 서비스도 준비되어 있습니다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시연의 편의를 위해 미리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가입해놓은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테스트 계정으로 로그인 후 시연 진행하겠습니다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(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로그인을 한다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로그인을 진행하면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아트사이더의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첫화면이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여러분들을 기다리고 있습니다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처음 가입을 하신 분들은 맞춤추천을 제공하기위해 관심공연을 추가하도록 하는 창이 나옵니다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만약 맘에 드는 공연이 없다면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새로고침을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눌러서 추천 받는 공연 목록을 갱신 할 수도 있습니다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빙글빙글 돌아가는 공연 포스터들을 보니 벌써 공연을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보러가고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싶지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않으신가요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여기 이 포스터들은 사용자 맞춤 공연 추천 목록들로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구성되어있습니다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신규 유저에 대한 시연은 여기까지 보여드리고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다음엔 기존 유저에 대한 시연을 보여드리겠습니다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.(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스크롤 후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더보기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클릭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화면을 스크롤한 후 밑에 더보기를 클릭하면 모든 카테고리별 인기공연과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상연 마감일이 가장 오늘과 가까운 곧 상연마감 공연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상연시작일이 가장 오늘과 가까운 상영 예정 공연을 제공합니다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(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위의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네비바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카테고리 클릭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아트사이더에서는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이렇게 공연 뿐만 아니라 뮤지컬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연극 등 각각의 카테고리별 공연 추천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목록또한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제공합니다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(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뮤지컬 클릭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뮤지컬 카테고리를 보면 뮤지컬의 인기순위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상영마감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상영예정작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등의 추천 항목이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제공되는것을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볼 수 있습니다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이렇게 추천 작들을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보다보니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ooo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공연이 궁금해 지네요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한번 클릭해서 접속해 보겠습니다 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ooo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공연 접속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이렇게 공연 상세보기 페이지에 들어오면 공연에 대한 정보를 쉽게 보실 수 있습니다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우측상단에는 여러분이 작성해주시는 리뷰의 평점 결과에 따라 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KNN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알고리즘을 활용해 계산된 공연을 좋아할 확률이 제공됩니다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화면의 오른쪽에는 리뷰에서의 태그 분석으로 가장 이공연과 리뷰 결과가 유사한 다른 공연목록을 제공합니다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(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관람 후기 클릭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공연을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보고난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후에 관람 후기를 작성할 수 있는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관람후기또한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구현이 되어있고 이를 작성하게 되면 이를 기반으로 더욱더 맞춤 추천을 제공할 수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있게됩니다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(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기대평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클릭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또한 공연을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보기전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두근두근 설레는 마음을 기대평에 남길수도 있습니다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(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공연장 위치 클릭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공연을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보러가기전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공연장이 어디에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위치해있는지도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지도로 쉽게 확인할 수 있는데요 여러분들 데이트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나들이로 공연을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보러가는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특별한날 주변에서 또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즐길거리가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없을까 찾아보려면 귀찮으시죠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아트사이더는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주변 문화시설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음식점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카페 등의 정보를 제공합니다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여기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괜찮을것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같은데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싶으면 검색할 필요 없이 위의 이름을 클릭하면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카카오맵에서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제공되는 장소정보를 확인하실 수 있습니다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이렇게 공연주변정보까지 다 살펴보니 너무 나랑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잘맞는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공연인것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같다 하시면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예매하러가기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버튼을 통해 바로 예매하러 가실 수 있습니다 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예매하러 가기 클릭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이렇게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인터파크티켓에서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바로 예매하실 수 있습니다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(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마이페이지 화면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공연보관함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이렇게 여러 추천항목들을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보고나니까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내 어떤 정보들로 추천이 될까 궁금하시죠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마이페이지에서는 사용자의 공연 추천에서 활용되는 정보를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시각화하여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제공합니다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사용자가 관심을 가지는 공연정보를 보여주고 이를 활용하여 선호태그를 선정하고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이 선호태그를 마이페이지에서 볼 수 있습니다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지금 사용자의 경우 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000,000,000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등의 선호태그가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지정되어있는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것을 볼 수 있습니다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공연 보관함에서는 내가 관심공연으로 선택한 항목들을 볼 수 있고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내가 조회한 콘텐츠 목록 또한 볼 수 있습니다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(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리뷰 보관함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리뷰 보관함에서는 내가 작성한 리뷰들을 볼 수 있고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리뷰시에 남긴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별점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분포와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관심공연의 태그들을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태그맵이라는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워드클라우드로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형태로 제공하여 어떤 태그가 가장 많이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분포되어있는지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한눈에 확인할 수 있습니다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이렇게 </a:t>
            </a:r>
            <a:r>
              <a:rPr lang="ko-KR" altLang="en-US" b="0" i="0" dirty="0" err="1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아트사이더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 시연을 마치도록 하겠습니다 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. &lt;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시간 대략 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4-5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분 느리게 말하면 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ko-KR" altLang="en-US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분도 가능</a:t>
            </a:r>
            <a:r>
              <a:rPr lang="en-US" altLang="ko-KR" b="0" i="0" dirty="0">
                <a:solidFill>
                  <a:srgbClr val="B9BBBE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248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000"/>
              </a:spcBef>
              <a:spcAft>
                <a:spcPts val="100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팀 소개를 하겠습니다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 팀은 다행히도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 중 한 분의 이탈도 없이 프로젝트를 끝까지 마치게 되었습니다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 팀장 정윤님이 배포를 맡아 주셨습니다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프론트 팀에는 파트장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김순요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한승훈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남궁휘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1000"/>
              </a:spcAft>
            </a:pP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백엔드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팀에 파트장 황보라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김치우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김정윤님으로 이루어져 있습니다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 분석 파트장 김정윤님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부파트장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승훈님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보라님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프로젝트 진행이 원활하게 될 수 있도록 했습니다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r>
              <a:rPr lang="ko-KR" altLang="en-US" b="0" dirty="0">
                <a:effectLst/>
              </a:rPr>
              <a:t/>
            </a:r>
            <a:br>
              <a:rPr lang="ko-KR" altLang="en-US" b="0" dirty="0">
                <a:effectLst/>
              </a:rPr>
            </a:br>
            <a:r>
              <a:rPr lang="ko-KR" altLang="en-US" b="0" dirty="0">
                <a:effectLst/>
              </a:rPr>
              <a:t/>
            </a:r>
            <a:br>
              <a:rPr lang="ko-KR" altLang="en-US" b="0" dirty="0">
                <a:effectLst/>
              </a:rPr>
            </a:b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502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공연계의 아웃사이더를 위한 공연 추천 서비스</a:t>
            </a:r>
          </a:p>
          <a:p>
            <a:endParaRPr lang="en-US" altLang="ko-KR" dirty="0"/>
          </a:p>
          <a:p>
            <a:r>
              <a:rPr lang="en-US" altLang="ko-KR" dirty="0"/>
              <a:t>ARTSIDER</a:t>
            </a:r>
            <a:r>
              <a:rPr lang="ko-KR" altLang="en-US" dirty="0"/>
              <a:t>를 여러분께 소개합니다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2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90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기획 의도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710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내일이면 이제 기다리던 주말이죠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주말에는 다들 보통 무엇을 하면서 보내시나요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약간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텀을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두기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</a:endParaRPr>
          </a:p>
          <a:p>
            <a:endParaRPr lang="en-US" altLang="ko-KR" dirty="0"/>
          </a:p>
          <a:p>
            <a:r>
              <a:rPr lang="ko-KR" altLang="en-US" dirty="0"/>
              <a:t>좀 빠르게 진행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67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저는 주말에 주로 집에서 </a:t>
            </a:r>
            <a:r>
              <a:rPr lang="ko-KR" altLang="en-US" sz="1800" b="0" i="0" u="none" strike="noStrike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넷플릭스로</a:t>
            </a:r>
            <a:r>
              <a:rPr lang="ko-KR" altLang="en-US" sz="18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영화를 보는데요</a:t>
            </a:r>
            <a:r>
              <a:rPr lang="en-US" altLang="ko-KR" sz="18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99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다음 </a:t>
            </a:r>
            <a:r>
              <a:rPr lang="ko-KR" altLang="en-US" sz="1800" b="0" i="0" u="none" strike="noStrike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문화관람률에</a:t>
            </a:r>
            <a:r>
              <a:rPr lang="ko-KR" altLang="en-US" sz="1800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 대한 통계자료를 보시면 저처럼 영화를 보는 사람의 비율이 높은 것을 확인할 수 있습니다</a:t>
            </a:r>
            <a:r>
              <a:rPr lang="en-US" altLang="ko-KR" sz="1800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반면에 음악</a:t>
            </a:r>
            <a:r>
              <a:rPr lang="en-US" altLang="ko-KR" sz="1800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ko-KR" altLang="en-US" sz="1800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연주회</a:t>
            </a:r>
            <a:r>
              <a:rPr lang="en-US" altLang="ko-KR" sz="1800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ko-KR" altLang="en-US" sz="1800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콘서트 나 연극</a:t>
            </a:r>
            <a:r>
              <a:rPr lang="en-US" altLang="ko-KR" sz="1800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ko-KR" altLang="en-US" sz="1800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마당극</a:t>
            </a:r>
            <a:r>
              <a:rPr lang="en-US" altLang="ko-KR" sz="1800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ko-KR" altLang="en-US" sz="1800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뮤지컬 을 관람하는 비율은 굉장히 저조한 것을 알 수 있습니다</a:t>
            </a:r>
            <a:r>
              <a:rPr lang="en-US" altLang="ko-KR" sz="1800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그러면 사람들은 왜 뮤지컬</a:t>
            </a:r>
            <a:r>
              <a:rPr lang="en-US" altLang="ko-KR" sz="1800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연극 같은 공연 예술 관람을 하지 않는 것일까요</a:t>
            </a:r>
            <a:r>
              <a:rPr lang="en-US" altLang="ko-KR" sz="1800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? </a:t>
            </a:r>
            <a:r>
              <a:rPr lang="ko-KR" altLang="en-US" sz="1800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단지 영화가 다른 공연 예술 장르에 비해 더 재미있어서 그런 것일까요</a:t>
            </a:r>
            <a:r>
              <a:rPr lang="en-US" altLang="ko-KR" sz="1800" b="0" i="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?</a:t>
            </a:r>
            <a:endParaRPr lang="ko-KR" altLang="en-US" b="0" dirty="0">
              <a:effectLst/>
            </a:endParaRP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483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아트인사이트의</a:t>
            </a:r>
            <a:r>
              <a:rPr lang="ko-KR" altLang="en-US" sz="18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익명 인터뷰 내용을 가져와봤습니다</a:t>
            </a:r>
            <a:r>
              <a:rPr lang="en-US" altLang="ko-KR" sz="18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“뮤지컬은 누가 나오는지</a:t>
            </a:r>
            <a:r>
              <a:rPr lang="en-US" altLang="ko-KR" sz="18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어떤 줄거리인지 찾아보지 않으면 쉽게 접근하기 어렵다” “극들은 홍보가 잘 안되고</a:t>
            </a:r>
            <a:r>
              <a:rPr lang="en-US" altLang="ko-KR" sz="18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주어진 시놉시스로 내용파악이 어렵다” 라는 의견이 있었습니다</a:t>
            </a:r>
            <a:r>
              <a:rPr lang="en-US" altLang="ko-KR" sz="18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ED561B"/>
                </a:solidFill>
                <a:effectLst/>
                <a:latin typeface="Arial" panose="020B0604020202020204" pitchFamily="34" charset="0"/>
              </a:rPr>
              <a:t>또한</a:t>
            </a:r>
            <a:r>
              <a:rPr lang="en-US" altLang="ko-KR" sz="1800" b="0" i="0" u="none" strike="noStrike" dirty="0">
                <a:solidFill>
                  <a:srgbClr val="ED561B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ED561B"/>
                </a:solidFill>
                <a:effectLst/>
                <a:latin typeface="Arial" panose="020B0604020202020204" pitchFamily="34" charset="0"/>
              </a:rPr>
              <a:t>다른 자료에서는 공연 </a:t>
            </a:r>
            <a:r>
              <a:rPr lang="ko-KR" altLang="en-US" sz="1800" b="0" i="0" u="none" strike="noStrike" dirty="0" err="1">
                <a:solidFill>
                  <a:srgbClr val="ED561B"/>
                </a:solidFill>
                <a:effectLst/>
                <a:latin typeface="Arial" panose="020B0604020202020204" pitchFamily="34" charset="0"/>
              </a:rPr>
              <a:t>비관람</a:t>
            </a:r>
            <a:r>
              <a:rPr lang="ko-KR" altLang="en-US" sz="1800" b="0" i="0" u="none" strike="noStrike" dirty="0">
                <a:solidFill>
                  <a:srgbClr val="ED561B"/>
                </a:solidFill>
                <a:effectLst/>
                <a:latin typeface="Arial" panose="020B0604020202020204" pitchFamily="34" charset="0"/>
              </a:rPr>
              <a:t> 요인으로 낮은 정보 접근성을 주된 요인으로 꼽았습니다</a:t>
            </a:r>
            <a:r>
              <a:rPr lang="en-US" altLang="ko-KR" sz="1800" b="0" i="0" u="none" strike="noStrike" dirty="0">
                <a:solidFill>
                  <a:srgbClr val="ED561B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즉 공연이 무슨 내용인지</a:t>
            </a:r>
            <a:r>
              <a:rPr lang="en-US" altLang="ko-KR" sz="18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재미가 있는지 등 공연에 대한 정보를 쉽게 알기 어렵다는 사실이 큰 문제였습니다</a:t>
            </a:r>
            <a:r>
              <a:rPr lang="en-US" altLang="ko-KR" sz="18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178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한편 저희가 조사를 </a:t>
            </a:r>
            <a:r>
              <a:rPr lang="ko-KR" altLang="en-US" sz="1800" b="0" i="0" u="none" strike="noStrike" dirty="0" err="1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하다보니</a:t>
            </a:r>
            <a:r>
              <a:rPr lang="ko-KR" altLang="en-US" sz="1800" b="0" i="0" u="none" strike="noStrike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굉장히 재미있는 연구 결과를 발견하게 되었습니다</a:t>
            </a:r>
            <a:r>
              <a:rPr lang="en-US" altLang="ko-KR" sz="1800" b="0" i="0" u="none" strike="noStrike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800" b="0" dirty="0" smtClean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 smtClean="0"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문화에 관심이 많은 사람 일 수록 삶의 만족도도 높다라는 실태조사 결과입니다</a:t>
            </a:r>
            <a:r>
              <a:rPr lang="en-US" altLang="ko-KR" sz="1800" b="0" i="0" u="none" strike="noStrike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800" b="0" dirty="0" smtClean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2016</a:t>
            </a:r>
            <a:r>
              <a:rPr lang="ko-KR" altLang="en-US" sz="1800" b="0" i="0" u="none" strike="noStrike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년 서울시민 문화향유 실태조사에서는 영화 뿐만 아니라 전시</a:t>
            </a:r>
            <a:r>
              <a:rPr lang="en-US" altLang="ko-KR" sz="1800" b="0" i="0" u="none" strike="noStrike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연극 공연도 자주 관람하는 “문화 관심 집단과” 주로 영화만 관람을 하고 가끔씩 연극과 전시를 보는 “일반 </a:t>
            </a:r>
            <a:r>
              <a:rPr lang="ko-KR" altLang="en-US" sz="1800" b="0" i="0" u="none" strike="noStrike" dirty="0" err="1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시민”을</a:t>
            </a:r>
            <a:r>
              <a:rPr lang="ko-KR" altLang="en-US" sz="1800" b="0" i="0" u="none" strike="noStrike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대상으로 설문을 진행 했는데요</a:t>
            </a:r>
            <a:r>
              <a:rPr lang="en-US" altLang="ko-KR" sz="1800" b="0" i="0" u="none" strike="noStrike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800" b="0" dirty="0" smtClean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조사 결과</a:t>
            </a:r>
            <a:r>
              <a:rPr lang="en-US" altLang="ko-KR" sz="1800" b="0" i="0" u="none" strike="noStrike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문화에 관심이 높은 집단이 그렇지 않은 집단보다 문화 예술에 대한 만족도가 높고 삶의 만족도가 더 높다는 결과가 나왔습니다</a:t>
            </a:r>
            <a:r>
              <a:rPr lang="en-US" altLang="ko-KR" sz="1800" b="0" i="0" u="none" strike="noStrike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800" b="0" dirty="0" smtClean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이러한 조사결과를 바탕으로 저희는 공연예술에 대한 관심이 공연 예술 만족도와 더불어  삶의 만족도에 적지 않은 영향을 끼친다는 사실을 알 수 있었습니다</a:t>
            </a:r>
            <a:r>
              <a:rPr lang="en-US" altLang="ko-KR" sz="1800" b="0" i="0" u="none" strike="noStrike" dirty="0" smtClean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800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972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그래서 저희는 공연 예술 관람에 대한 접근성을 높이자는 목적 의식을 가지고 다음과 같이 목표 및 타겟을 설정하였습니다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우선  “사용자 특성 및 성향에 맞는 </a:t>
            </a:r>
            <a:r>
              <a:rPr lang="ko-KR" altLang="en-US" sz="1200" b="0" i="0" u="none" strike="noStrike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공연”을</a:t>
            </a:r>
            <a:r>
              <a:rPr lang="ko-KR" altLang="en-US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추천하고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, “</a:t>
            </a:r>
            <a:r>
              <a:rPr lang="ko-KR" altLang="en-US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공연의 특성을 한 눈에 </a:t>
            </a:r>
            <a:r>
              <a:rPr lang="ko-KR" altLang="en-US" sz="1200" b="0" i="0" u="none" strike="noStrike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파악”하기</a:t>
            </a:r>
            <a:r>
              <a:rPr lang="ko-KR" altLang="en-US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쉽도록 정보를 제공하는 것을 프로젝트의 목표로 정하였습니다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..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그리고 저희 서비스의 주요 타겟층으로는  “나만의 공연을 </a:t>
            </a:r>
            <a:r>
              <a:rPr lang="ko-KR" altLang="en-US" sz="1200" b="0" i="0" u="none" strike="noStrike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추천받고</a:t>
            </a:r>
            <a:r>
              <a:rPr lang="ko-KR" altLang="en-US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싶은 사용자”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, “</a:t>
            </a:r>
            <a:r>
              <a:rPr lang="ko-KR" altLang="en-US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공연 분위기를 한눈에 확인하고 싶은 사용자”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,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 “공연 관람을 몇 번 해보지 않았으나 공연 관람을 하고 싶은 </a:t>
            </a:r>
            <a:r>
              <a:rPr lang="ko-KR" altLang="en-US" sz="1200" b="0" i="0" u="none" strike="noStrike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초심자”로</a:t>
            </a:r>
            <a:r>
              <a:rPr lang="ko-KR" altLang="en-US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정리하였습니다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1A51E-3F93-47C4-8300-9FEFB61ACF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530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4CHwLoQ7k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60.png"/><Relationship Id="rId3" Type="http://schemas.openxmlformats.org/officeDocument/2006/relationships/image" Target="../media/image72.png"/><Relationship Id="rId21" Type="http://schemas.openxmlformats.org/officeDocument/2006/relationships/image" Target="../media/image89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5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19" Type="http://schemas.openxmlformats.org/officeDocument/2006/relationships/image" Target="../media/image87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91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72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72.png"/><Relationship Id="rId4" Type="http://schemas.openxmlformats.org/officeDocument/2006/relationships/image" Target="../media/image1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72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5.png"/><Relationship Id="rId5" Type="http://schemas.openxmlformats.org/officeDocument/2006/relationships/image" Target="../media/image75.png"/><Relationship Id="rId10" Type="http://schemas.openxmlformats.org/officeDocument/2006/relationships/image" Target="../media/image84.png"/><Relationship Id="rId4" Type="http://schemas.openxmlformats.org/officeDocument/2006/relationships/image" Target="../media/image74.png"/><Relationship Id="rId9" Type="http://schemas.openxmlformats.org/officeDocument/2006/relationships/image" Target="../media/image80.png"/><Relationship Id="rId1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customXml" Target="../ink/ink1.xml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customXml" Target="../ink/ink6.xml"/><Relationship Id="rId18" Type="http://schemas.openxmlformats.org/officeDocument/2006/relationships/image" Target="../media/image132.png"/><Relationship Id="rId26" Type="http://schemas.openxmlformats.org/officeDocument/2006/relationships/image" Target="../media/image135.png"/><Relationship Id="rId3" Type="http://schemas.openxmlformats.org/officeDocument/2006/relationships/image" Target="../media/image123.PNG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29.png"/><Relationship Id="rId17" Type="http://schemas.openxmlformats.org/officeDocument/2006/relationships/customXml" Target="../ink/ink8.xml"/><Relationship Id="rId25" Type="http://schemas.openxmlformats.org/officeDocument/2006/relationships/image" Target="../media/image11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1.png"/><Relationship Id="rId20" Type="http://schemas.openxmlformats.org/officeDocument/2006/relationships/image" Target="../media/image133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customXml" Target="../ink/ink5.xml"/><Relationship Id="rId24" Type="http://schemas.openxmlformats.org/officeDocument/2006/relationships/image" Target="../media/image125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image" Target="../media/image113.png"/><Relationship Id="rId28" Type="http://schemas.openxmlformats.org/officeDocument/2006/relationships/image" Target="../media/image118.png"/><Relationship Id="rId10" Type="http://schemas.openxmlformats.org/officeDocument/2006/relationships/image" Target="../media/image128.png"/><Relationship Id="rId19" Type="http://schemas.openxmlformats.org/officeDocument/2006/relationships/customXml" Target="../ink/ink9.xml"/><Relationship Id="rId31" Type="http://schemas.openxmlformats.org/officeDocument/2006/relationships/image" Target="../media/image137.png"/><Relationship Id="rId4" Type="http://schemas.openxmlformats.org/officeDocument/2006/relationships/image" Target="../media/image122.png"/><Relationship Id="rId9" Type="http://schemas.openxmlformats.org/officeDocument/2006/relationships/customXml" Target="../ink/ink4.xml"/><Relationship Id="rId14" Type="http://schemas.openxmlformats.org/officeDocument/2006/relationships/image" Target="../media/image130.png"/><Relationship Id="rId22" Type="http://schemas.openxmlformats.org/officeDocument/2006/relationships/image" Target="../media/image134.png"/><Relationship Id="rId27" Type="http://schemas.openxmlformats.org/officeDocument/2006/relationships/image" Target="../media/image117.png"/><Relationship Id="rId30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13.png"/><Relationship Id="rId7" Type="http://schemas.openxmlformats.org/officeDocument/2006/relationships/image" Target="../media/image118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43.png"/><Relationship Id="rId5" Type="http://schemas.openxmlformats.org/officeDocument/2006/relationships/image" Target="../media/image139.png"/><Relationship Id="rId10" Type="http://schemas.openxmlformats.org/officeDocument/2006/relationships/image" Target="../media/image142.png"/><Relationship Id="rId4" Type="http://schemas.openxmlformats.org/officeDocument/2006/relationships/image" Target="../media/image138.png"/><Relationship Id="rId9" Type="http://schemas.openxmlformats.org/officeDocument/2006/relationships/image" Target="../media/image1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6b202.p.ssafy.i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2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163.png"/><Relationship Id="rId21" Type="http://schemas.openxmlformats.org/officeDocument/2006/relationships/image" Target="../media/image181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23" Type="http://schemas.openxmlformats.org/officeDocument/2006/relationships/image" Target="../media/image183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Relationship Id="rId22" Type="http://schemas.openxmlformats.org/officeDocument/2006/relationships/image" Target="../media/image1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88.png"/><Relationship Id="rId18" Type="http://schemas.openxmlformats.org/officeDocument/2006/relationships/image" Target="../media/image192.png"/><Relationship Id="rId3" Type="http://schemas.openxmlformats.org/officeDocument/2006/relationships/image" Target="../media/image9.png"/><Relationship Id="rId7" Type="http://schemas.openxmlformats.org/officeDocument/2006/relationships/image" Target="../media/image184.png"/><Relationship Id="rId12" Type="http://schemas.openxmlformats.org/officeDocument/2006/relationships/image" Target="../media/image187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86.png"/><Relationship Id="rId5" Type="http://schemas.openxmlformats.org/officeDocument/2006/relationships/image" Target="../media/image44.png"/><Relationship Id="rId15" Type="http://schemas.openxmlformats.org/officeDocument/2006/relationships/image" Target="../media/image190.png"/><Relationship Id="rId10" Type="http://schemas.openxmlformats.org/officeDocument/2006/relationships/image" Target="../media/image36.png"/><Relationship Id="rId19" Type="http://schemas.openxmlformats.org/officeDocument/2006/relationships/image" Target="../media/image193.png"/><Relationship Id="rId4" Type="http://schemas.openxmlformats.org/officeDocument/2006/relationships/image" Target="../media/image43.png"/><Relationship Id="rId9" Type="http://schemas.openxmlformats.org/officeDocument/2006/relationships/image" Target="../media/image185.png"/><Relationship Id="rId14" Type="http://schemas.openxmlformats.org/officeDocument/2006/relationships/image" Target="../media/image1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543" y="4096078"/>
            <a:ext cx="4185037" cy="8184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9542" y="7852315"/>
            <a:ext cx="477703" cy="3384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7372" y="7858506"/>
            <a:ext cx="648176" cy="341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9542" y="8270267"/>
            <a:ext cx="460941" cy="336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7372" y="8269077"/>
            <a:ext cx="1868719" cy="6198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8112" y="7494401"/>
            <a:ext cx="3402123" cy="155999"/>
            <a:chOff x="818112" y="7494401"/>
            <a:chExt cx="3402123" cy="1559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8112" y="7494401"/>
              <a:ext cx="3402123" cy="1559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9865" y="1914743"/>
            <a:ext cx="6171429" cy="1789561"/>
            <a:chOff x="549865" y="1914743"/>
            <a:chExt cx="6171429" cy="17895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865" y="1914743"/>
              <a:ext cx="6171429" cy="17895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hlinkClick r:id="rId2"/>
            <a:extLst>
              <a:ext uri="{FF2B5EF4-FFF2-40B4-BE49-F238E27FC236}">
                <a16:creationId xmlns:a16="http://schemas.microsoft.com/office/drawing/2014/main" id="{A71F51B1-1D40-4B48-AD0B-690C8C2B1C0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082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B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9444" y="5905500"/>
            <a:ext cx="9105365" cy="22563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4020" y="290152"/>
            <a:ext cx="2124506" cy="291275"/>
          </a:xfrm>
          <a:prstGeom prst="rect">
            <a:avLst/>
          </a:prstGeom>
        </p:spPr>
      </p:pic>
      <p:grpSp>
        <p:nvGrpSpPr>
          <p:cNvPr id="8" name="그룹 1001">
            <a:extLst>
              <a:ext uri="{FF2B5EF4-FFF2-40B4-BE49-F238E27FC236}">
                <a16:creationId xmlns:a16="http://schemas.microsoft.com/office/drawing/2014/main" id="{89E07705-1119-4A96-A805-64513F51ECA6}"/>
              </a:ext>
            </a:extLst>
          </p:cNvPr>
          <p:cNvGrpSpPr/>
          <p:nvPr/>
        </p:nvGrpSpPr>
        <p:grpSpPr>
          <a:xfrm>
            <a:off x="4813727" y="2857500"/>
            <a:ext cx="8927008" cy="2588610"/>
            <a:chOff x="4813727" y="3585993"/>
            <a:chExt cx="8927008" cy="2588610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919416E8-0177-465A-A320-7D289ADE2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3727" y="3585993"/>
              <a:ext cx="8927008" cy="25886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DCC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-19050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4402" y="2004383"/>
            <a:ext cx="8089289" cy="26575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4408" y="4727561"/>
            <a:ext cx="2284598" cy="2284598"/>
            <a:chOff x="1524408" y="4727561"/>
            <a:chExt cx="2284598" cy="2284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408" y="4727561"/>
              <a:ext cx="2284598" cy="2284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7268" y="7369081"/>
            <a:ext cx="2126475" cy="4894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558" y="4727561"/>
            <a:ext cx="2284598" cy="2284598"/>
            <a:chOff x="8000558" y="4727561"/>
            <a:chExt cx="2284598" cy="22845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558" y="4727561"/>
              <a:ext cx="2284598" cy="22845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26045" y="7384954"/>
            <a:ext cx="2046774" cy="4859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22190" y="4813276"/>
            <a:ext cx="2284598" cy="2284598"/>
            <a:chOff x="13822190" y="4813276"/>
            <a:chExt cx="2284598" cy="22845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22190" y="4813276"/>
              <a:ext cx="2284598" cy="228459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58477" y="7389138"/>
            <a:ext cx="1773366" cy="48996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52384" y="2042941"/>
            <a:ext cx="3525346" cy="13310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80087" y="3952381"/>
            <a:ext cx="12384403" cy="107833"/>
            <a:chOff x="2580087" y="3952381"/>
            <a:chExt cx="12384403" cy="1078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80087" y="3952381"/>
              <a:ext cx="12384403" cy="1078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47210" y="4193939"/>
            <a:ext cx="502165" cy="114286"/>
            <a:chOff x="2347210" y="4193939"/>
            <a:chExt cx="502165" cy="1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03883" y="4197062"/>
            <a:ext cx="502165" cy="114286"/>
            <a:chOff x="14703883" y="4197062"/>
            <a:chExt cx="502165" cy="1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4703883" y="4197062"/>
              <a:ext cx="502165" cy="1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94949" y="4200237"/>
            <a:ext cx="502165" cy="114286"/>
            <a:chOff x="8894949" y="4200237"/>
            <a:chExt cx="502165" cy="1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8894949" y="4200237"/>
              <a:ext cx="502165" cy="1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91775" y="3715584"/>
            <a:ext cx="502165" cy="114286"/>
            <a:chOff x="8891775" y="3715584"/>
            <a:chExt cx="502165" cy="1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8891775" y="3715584"/>
              <a:ext cx="502165" cy="1142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94020" y="290152"/>
            <a:ext cx="2124506" cy="2912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5766667"/>
            <a:ext cx="16939683" cy="114286"/>
            <a:chOff x="673016" y="5766667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5766667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30952" y="5766667"/>
            <a:ext cx="7528571" cy="114286"/>
            <a:chOff x="2530952" y="5766667"/>
            <a:chExt cx="7528571" cy="1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530952" y="5766667"/>
              <a:ext cx="7528571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85714" y="5766667"/>
            <a:ext cx="7533333" cy="114286"/>
            <a:chOff x="8185714" y="5766667"/>
            <a:chExt cx="7533333" cy="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185714" y="5766667"/>
              <a:ext cx="7533333" cy="1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8573" y="4337273"/>
            <a:ext cx="3813499" cy="5973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11247" y="2648152"/>
            <a:ext cx="1177506" cy="1177505"/>
            <a:chOff x="2911247" y="2648152"/>
            <a:chExt cx="1177506" cy="11775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11247" y="2648152"/>
              <a:ext cx="1177506" cy="11775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9049" y="4311473"/>
            <a:ext cx="4001973" cy="6052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77144" y="4306010"/>
            <a:ext cx="3590038" cy="6011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47619" y="2292143"/>
            <a:ext cx="2370352" cy="1927619"/>
            <a:chOff x="7747619" y="2292143"/>
            <a:chExt cx="2370352" cy="19276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190352" y="2292143"/>
              <a:ext cx="1927619" cy="1927619"/>
              <a:chOff x="8190352" y="2292143"/>
              <a:chExt cx="1927619" cy="19276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190352" y="2292143"/>
                <a:ext cx="1927619" cy="19276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747619" y="2733816"/>
              <a:ext cx="518410" cy="518411"/>
              <a:chOff x="7747619" y="2733816"/>
              <a:chExt cx="518410" cy="51841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7747619" y="2733816"/>
                <a:ext cx="518410" cy="518411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9525" y="8053311"/>
            <a:ext cx="3220235" cy="59796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86487" y="8049487"/>
            <a:ext cx="5120764" cy="6011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839524" y="2285385"/>
            <a:ext cx="1978073" cy="1668737"/>
            <a:chOff x="13839524" y="2285385"/>
            <a:chExt cx="1978073" cy="16687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95718" y="2463197"/>
              <a:ext cx="1681185" cy="163445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95369" y="2141579"/>
              <a:ext cx="1208191" cy="15538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42094" y="6526738"/>
            <a:ext cx="1115812" cy="1115812"/>
            <a:chOff x="2942094" y="6526738"/>
            <a:chExt cx="1115812" cy="111581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942094" y="6526738"/>
              <a:ext cx="1115812" cy="1115812"/>
              <a:chOff x="2942094" y="6526738"/>
              <a:chExt cx="1115812" cy="111581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942094" y="6526738"/>
                <a:ext cx="1115812" cy="111581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167778" y="6757344"/>
              <a:ext cx="664444" cy="706836"/>
              <a:chOff x="3167778" y="6757344"/>
              <a:chExt cx="664444" cy="706836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167778" y="6757344"/>
                <a:ext cx="664444" cy="706836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1430" y="636490"/>
            <a:ext cx="2149881" cy="75812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94020" y="290152"/>
            <a:ext cx="2124506" cy="29127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63705" y="8046956"/>
            <a:ext cx="5347452" cy="63867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182862" y="6231037"/>
            <a:ext cx="1583482" cy="1583482"/>
            <a:chOff x="14182862" y="6231037"/>
            <a:chExt cx="1583482" cy="158348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82862" y="6231037"/>
              <a:ext cx="1583482" cy="15834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268281" y="6149378"/>
            <a:ext cx="1733114" cy="1733114"/>
            <a:chOff x="8268281" y="6149378"/>
            <a:chExt cx="1733114" cy="173311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68281" y="6149378"/>
              <a:ext cx="1733114" cy="1733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856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DCC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3358" y="2004383"/>
            <a:ext cx="9510410" cy="26710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240" y="628726"/>
            <a:ext cx="1696766" cy="7148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1276" y="939166"/>
            <a:ext cx="272681" cy="274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016" y="1977111"/>
            <a:ext cx="2059989" cy="2053122"/>
            <a:chOff x="673016" y="1977111"/>
            <a:chExt cx="2059989" cy="205312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1977111"/>
              <a:ext cx="2059989" cy="205312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9703" y="1681876"/>
            <a:ext cx="11010715" cy="11672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9703" y="2023551"/>
            <a:ext cx="11010715" cy="26801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9703" y="4364128"/>
            <a:ext cx="11010715" cy="11672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9703" y="4705803"/>
            <a:ext cx="11010715" cy="26801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0668" y="7629984"/>
            <a:ext cx="2614094" cy="1470428"/>
            <a:chOff x="390668" y="7629984"/>
            <a:chExt cx="2614094" cy="14704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668" y="7629984"/>
              <a:ext cx="2614094" cy="147042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9703" y="7046380"/>
            <a:ext cx="11010715" cy="11672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9703" y="7388056"/>
            <a:ext cx="11010715" cy="26801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25478" y="2089828"/>
            <a:ext cx="2495846" cy="1828167"/>
            <a:chOff x="9425478" y="2089828"/>
            <a:chExt cx="2495846" cy="18281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25478" y="2089828"/>
              <a:ext cx="2495846" cy="18281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54662" y="1681876"/>
            <a:ext cx="11010715" cy="116720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54662" y="2023551"/>
            <a:ext cx="11010715" cy="26801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44526" y="4655930"/>
            <a:ext cx="2059989" cy="2059989"/>
            <a:chOff x="9644526" y="4655930"/>
            <a:chExt cx="2059989" cy="20599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44526" y="4655930"/>
              <a:ext cx="2059989" cy="205998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54662" y="4364128"/>
            <a:ext cx="11010715" cy="116720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54662" y="4713636"/>
            <a:ext cx="11010715" cy="26488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44526" y="7338182"/>
            <a:ext cx="2059989" cy="2059989"/>
            <a:chOff x="9644526" y="7338182"/>
            <a:chExt cx="2059989" cy="20599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44526" y="7338182"/>
              <a:ext cx="2059989" cy="205998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54662" y="7046380"/>
            <a:ext cx="11010715" cy="116720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54662" y="7388056"/>
            <a:ext cx="11010715" cy="26801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78661" y="4655930"/>
            <a:ext cx="3563343" cy="2009726"/>
            <a:chOff x="-78661" y="4655930"/>
            <a:chExt cx="3563343" cy="200972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78661" y="4655930"/>
              <a:ext cx="3563343" cy="2009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4892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EB0357F-F681-43E6-8759-FF897256B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771342"/>
            <a:ext cx="10040751" cy="44202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3AFF8-DC03-43C2-BDF3-BA8A377E1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52" y="6466947"/>
            <a:ext cx="10021699" cy="3781953"/>
          </a:xfrm>
          <a:prstGeom prst="rect">
            <a:avLst/>
          </a:prstGeom>
        </p:spPr>
      </p:pic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D2778A7-9F3E-46A8-AD97-EA99C6B30311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6" name="Object 3">
              <a:extLst>
                <a:ext uri="{FF2B5EF4-FFF2-40B4-BE49-F238E27FC236}">
                  <a16:creationId xmlns:a16="http://schemas.microsoft.com/office/drawing/2014/main" id="{6AE1D50A-16AE-425F-AE59-CF3053EFE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7" name="Object 1">
            <a:extLst>
              <a:ext uri="{FF2B5EF4-FFF2-40B4-BE49-F238E27FC236}">
                <a16:creationId xmlns:a16="http://schemas.microsoft.com/office/drawing/2014/main" id="{C6AE2AA5-9DB7-4EEA-9377-2A52AEEBBA8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240" y="628726"/>
            <a:ext cx="1696766" cy="71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59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530952" y="5766667"/>
            <a:ext cx="7528571" cy="114286"/>
            <a:chOff x="2530952" y="5766667"/>
            <a:chExt cx="7528571" cy="1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530952" y="5766667"/>
              <a:ext cx="7528571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85714" y="5766667"/>
            <a:ext cx="7533333" cy="114286"/>
            <a:chOff x="8185714" y="5766667"/>
            <a:chExt cx="7533333" cy="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185714" y="5766667"/>
              <a:ext cx="7533333" cy="1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8573" y="6146326"/>
            <a:ext cx="3813499" cy="5973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11247" y="4457205"/>
            <a:ext cx="1177506" cy="1177505"/>
            <a:chOff x="2911247" y="2648152"/>
            <a:chExt cx="1177506" cy="11775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1247" y="2648152"/>
              <a:ext cx="1177506" cy="11775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39049" y="6019830"/>
            <a:ext cx="4001973" cy="6052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47619" y="4000500"/>
            <a:ext cx="2370352" cy="1927619"/>
            <a:chOff x="7747619" y="2292143"/>
            <a:chExt cx="2370352" cy="19276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190352" y="2292143"/>
              <a:ext cx="1927619" cy="1927619"/>
              <a:chOff x="8190352" y="2292143"/>
              <a:chExt cx="1927619" cy="19276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190352" y="2292143"/>
                <a:ext cx="1927619" cy="19276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747619" y="2733816"/>
              <a:ext cx="518410" cy="518411"/>
              <a:chOff x="7747619" y="2733816"/>
              <a:chExt cx="518410" cy="51841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7747619" y="2733816"/>
                <a:ext cx="518410" cy="518411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66635" y="5969923"/>
            <a:ext cx="3220235" cy="5979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818847" y="4381500"/>
            <a:ext cx="1115812" cy="1115812"/>
            <a:chOff x="2942094" y="6526738"/>
            <a:chExt cx="1115812" cy="111581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942094" y="6526738"/>
              <a:ext cx="1115812" cy="1115812"/>
              <a:chOff x="2942094" y="6526738"/>
              <a:chExt cx="1115812" cy="111581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942094" y="6526738"/>
                <a:ext cx="1115812" cy="111581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167778" y="6757344"/>
              <a:ext cx="664444" cy="706836"/>
              <a:chOff x="3167778" y="6757344"/>
              <a:chExt cx="664444" cy="706836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167778" y="6757344"/>
                <a:ext cx="664444" cy="706836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1430" y="636490"/>
            <a:ext cx="2149881" cy="75812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94020" y="290152"/>
            <a:ext cx="2124506" cy="2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14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71" y="5142857"/>
            <a:ext cx="5437525" cy="2000717"/>
            <a:chOff x="16571" y="5142857"/>
            <a:chExt cx="5437525" cy="20007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82278" y="5142857"/>
              <a:ext cx="4278526" cy="2000717"/>
              <a:chOff x="582278" y="5142857"/>
              <a:chExt cx="4278526" cy="200071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82278" y="5142857"/>
                <a:ext cx="4278526" cy="200071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4219" y="5769285"/>
              <a:ext cx="4637859" cy="7068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39407" y="5142857"/>
            <a:ext cx="5447966" cy="2000717"/>
            <a:chOff x="4139407" y="5142857"/>
            <a:chExt cx="5447966" cy="200071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851310" y="5142857"/>
              <a:ext cx="4293385" cy="2000717"/>
              <a:chOff x="4851310" y="5142857"/>
              <a:chExt cx="4293385" cy="200071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851310" y="5142857"/>
                <a:ext cx="4293385" cy="2000717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8500" y="5745446"/>
              <a:ext cx="3858925" cy="7074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19113" y="5156431"/>
            <a:ext cx="5411004" cy="1987143"/>
            <a:chOff x="8519113" y="5156431"/>
            <a:chExt cx="5411004" cy="198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0929" y="5124459"/>
              <a:ext cx="2894300" cy="83030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133576" y="5156431"/>
              <a:ext cx="4264256" cy="1987143"/>
              <a:chOff x="9133576" y="5156431"/>
              <a:chExt cx="4264256" cy="19871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133576" y="5156431"/>
                <a:ext cx="4264256" cy="1987143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58619" y="5770344"/>
              <a:ext cx="3841378" cy="7022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89114" y="5142857"/>
            <a:ext cx="5417844" cy="1986491"/>
            <a:chOff x="12889114" y="5142857"/>
            <a:chExt cx="5417844" cy="198649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381677" y="5142857"/>
              <a:ext cx="4262856" cy="1986491"/>
              <a:chOff x="13381677" y="5142857"/>
              <a:chExt cx="4262856" cy="198649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381677" y="5142857"/>
                <a:ext cx="4262856" cy="198649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28544" y="5753047"/>
              <a:ext cx="4034892" cy="70766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60320" y="800100"/>
            <a:ext cx="5659218" cy="1335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0D92AA0F-8E81-4D56-98B5-F36B3E8711C0}"/>
                  </a:ext>
                </a:extLst>
              </p14:cNvPr>
              <p14:cNvContentPartPr/>
              <p14:nvPr/>
            </p14:nvContentPartPr>
            <p14:xfrm>
              <a:off x="3987600" y="6653080"/>
              <a:ext cx="214560" cy="151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0D92AA0F-8E81-4D56-98B5-F36B3E8711C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33600" y="6545080"/>
                <a:ext cx="322200" cy="230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DCC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69357" y="2371029"/>
            <a:ext cx="10547024" cy="1020849"/>
            <a:chOff x="3869357" y="2371029"/>
            <a:chExt cx="10547024" cy="102084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869357" y="2371029"/>
              <a:ext cx="2676271" cy="1020849"/>
              <a:chOff x="3869357" y="2371029"/>
              <a:chExt cx="2676271" cy="102084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2091" y="2318215"/>
                <a:ext cx="1960804" cy="1147294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14342" y="2316018"/>
                <a:ext cx="583887" cy="62881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301878" y="2371029"/>
              <a:ext cx="2990979" cy="1020849"/>
              <a:chOff x="7301878" y="2371029"/>
              <a:chExt cx="2990979" cy="102084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04624" y="2318215"/>
                <a:ext cx="2312896" cy="1152575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46864" y="2316018"/>
                <a:ext cx="638535" cy="628816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87377" y="2318215"/>
              <a:ext cx="1177750" cy="115257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9533" y="2316018"/>
              <a:ext cx="638168" cy="62881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54402" y="5112390"/>
            <a:ext cx="7654995" cy="25769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38095" y="5047619"/>
            <a:ext cx="3809524" cy="174680"/>
            <a:chOff x="7238095" y="5047619"/>
            <a:chExt cx="3809524" cy="1746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8095" y="5047619"/>
              <a:ext cx="3809524" cy="1746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97517" y="1088361"/>
            <a:ext cx="320751" cy="2185454"/>
            <a:chOff x="17597517" y="1088361"/>
            <a:chExt cx="320751" cy="21854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97517" y="1088361"/>
              <a:ext cx="320751" cy="218545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94015" y="286760"/>
            <a:ext cx="2144315" cy="2835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99454B9-E137-4098-85FC-B66E97D65B27}"/>
              </a:ext>
            </a:extLst>
          </p:cNvPr>
          <p:cNvSpPr txBox="1"/>
          <p:nvPr/>
        </p:nvSpPr>
        <p:spPr>
          <a:xfrm>
            <a:off x="9144000" y="4791038"/>
            <a:ext cx="259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신난다</a:t>
            </a: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9A8F3BDB-C4FA-4331-A170-864C26823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71" y="2952112"/>
            <a:ext cx="11408129" cy="6096528"/>
          </a:xfrm>
          <a:prstGeom prst="rect">
            <a:avLst/>
          </a:prstGeom>
        </p:spPr>
      </p:pic>
      <p:pic>
        <p:nvPicPr>
          <p:cNvPr id="29" name="Object 26">
            <a:extLst>
              <a:ext uri="{FF2B5EF4-FFF2-40B4-BE49-F238E27FC236}">
                <a16:creationId xmlns:a16="http://schemas.microsoft.com/office/drawing/2014/main" id="{78C77677-D731-4687-92C5-BFCABFB55BE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0320" y="800100"/>
            <a:ext cx="5659218" cy="1335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DBE86DB-3083-4C70-BD87-1918BC358B9A}"/>
                  </a:ext>
                </a:extLst>
              </p14:cNvPr>
              <p14:cNvContentPartPr/>
              <p14:nvPr/>
            </p14:nvContentPartPr>
            <p14:xfrm>
              <a:off x="4514580" y="3295140"/>
              <a:ext cx="154440" cy="111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DBE86DB-3083-4C70-BD87-1918BC358B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0940" y="3187140"/>
                <a:ext cx="2620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B410B13-098D-4B90-B010-4BCF5FAC8E16}"/>
                  </a:ext>
                </a:extLst>
              </p14:cNvPr>
              <p14:cNvContentPartPr/>
              <p14:nvPr/>
            </p14:nvContentPartPr>
            <p14:xfrm>
              <a:off x="4978260" y="3631740"/>
              <a:ext cx="145800" cy="133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B410B13-098D-4B90-B010-4BCF5FAC8E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24260" y="3523740"/>
                <a:ext cx="2534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BAFF652-766F-4E23-8128-9867FB30F3AD}"/>
                  </a:ext>
                </a:extLst>
              </p14:cNvPr>
              <p14:cNvContentPartPr/>
              <p14:nvPr/>
            </p14:nvContentPartPr>
            <p14:xfrm>
              <a:off x="6336900" y="4521060"/>
              <a:ext cx="17748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BAFF652-766F-4E23-8128-9867FB30F3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83260" y="4413060"/>
                <a:ext cx="285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E7B08CB5-49A7-43EC-A6DD-0F40E7C614A3}"/>
                  </a:ext>
                </a:extLst>
              </p14:cNvPr>
              <p14:cNvContentPartPr/>
              <p14:nvPr/>
            </p14:nvContentPartPr>
            <p14:xfrm>
              <a:off x="5428980" y="5060700"/>
              <a:ext cx="275040" cy="4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E7B08CB5-49A7-43EC-A6DD-0F40E7C614A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75340" y="4952700"/>
                <a:ext cx="3826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7B8611C-3D0B-4854-8F84-28CA6C129282}"/>
                  </a:ext>
                </a:extLst>
              </p14:cNvPr>
              <p14:cNvContentPartPr/>
              <p14:nvPr/>
            </p14:nvContentPartPr>
            <p14:xfrm>
              <a:off x="5270220" y="6120660"/>
              <a:ext cx="260280" cy="72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7B8611C-3D0B-4854-8F84-28CA6C12928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16220" y="6013020"/>
                <a:ext cx="3679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8CAFA72-98B4-480B-A5E6-0ADEF7E1A533}"/>
                  </a:ext>
                </a:extLst>
              </p14:cNvPr>
              <p14:cNvContentPartPr/>
              <p14:nvPr/>
            </p14:nvContentPartPr>
            <p14:xfrm>
              <a:off x="8007300" y="6838020"/>
              <a:ext cx="183600" cy="75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8CAFA72-98B4-480B-A5E6-0ADEF7E1A53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953300" y="6730380"/>
                <a:ext cx="2912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2942899-BE27-40BE-8611-A06943206B12}"/>
                  </a:ext>
                </a:extLst>
              </p14:cNvPr>
              <p14:cNvContentPartPr/>
              <p14:nvPr/>
            </p14:nvContentPartPr>
            <p14:xfrm>
              <a:off x="7778700" y="6996060"/>
              <a:ext cx="164520" cy="82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2942899-BE27-40BE-8611-A06943206B1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24700" y="6888420"/>
                <a:ext cx="2721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687215D-E8BF-4DF1-8F1A-F0CD2AF7CEAF}"/>
                  </a:ext>
                </a:extLst>
              </p14:cNvPr>
              <p14:cNvContentPartPr/>
              <p14:nvPr/>
            </p14:nvContentPartPr>
            <p14:xfrm>
              <a:off x="5848380" y="7857990"/>
              <a:ext cx="1515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687215D-E8BF-4DF1-8F1A-F0CD2AF7CEA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94380" y="7749990"/>
                <a:ext cx="259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7BE4CDB-BE15-4178-A684-110266AE2362}"/>
                  </a:ext>
                </a:extLst>
              </p14:cNvPr>
              <p14:cNvContentPartPr/>
              <p14:nvPr/>
            </p14:nvContentPartPr>
            <p14:xfrm>
              <a:off x="6248340" y="7686630"/>
              <a:ext cx="12312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7BE4CDB-BE15-4178-A684-110266AE236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94340" y="7578630"/>
                <a:ext cx="23076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그룹 6"/>
          <p:cNvGrpSpPr/>
          <p:nvPr/>
        </p:nvGrpSpPr>
        <p:grpSpPr>
          <a:xfrm>
            <a:off x="12006519" y="1930095"/>
            <a:ext cx="5595681" cy="8231281"/>
            <a:chOff x="12006519" y="1930095"/>
            <a:chExt cx="5595681" cy="8231281"/>
          </a:xfrm>
        </p:grpSpPr>
        <p:grpSp>
          <p:nvGrpSpPr>
            <p:cNvPr id="27" name="그룹 1001">
              <a:extLst>
                <a:ext uri="{FF2B5EF4-FFF2-40B4-BE49-F238E27FC236}">
                  <a16:creationId xmlns:a16="http://schemas.microsoft.com/office/drawing/2014/main" id="{B1477B98-C4B4-452D-B9CC-C24D70468904}"/>
                </a:ext>
              </a:extLst>
            </p:cNvPr>
            <p:cNvGrpSpPr/>
            <p:nvPr/>
          </p:nvGrpSpPr>
          <p:grpSpPr>
            <a:xfrm>
              <a:off x="12088475" y="1930095"/>
              <a:ext cx="5437525" cy="2000717"/>
              <a:chOff x="16571" y="5142857"/>
              <a:chExt cx="5437525" cy="2000717"/>
            </a:xfrm>
          </p:grpSpPr>
          <p:grpSp>
            <p:nvGrpSpPr>
              <p:cNvPr id="30" name="그룹 1002">
                <a:extLst>
                  <a:ext uri="{FF2B5EF4-FFF2-40B4-BE49-F238E27FC236}">
                    <a16:creationId xmlns:a16="http://schemas.microsoft.com/office/drawing/2014/main" id="{452DAD31-9199-4562-839F-6FF91CF0A4D4}"/>
                  </a:ext>
                </a:extLst>
              </p:cNvPr>
              <p:cNvGrpSpPr/>
              <p:nvPr/>
            </p:nvGrpSpPr>
            <p:grpSpPr>
              <a:xfrm>
                <a:off x="582278" y="5142857"/>
                <a:ext cx="4278526" cy="2000717"/>
                <a:chOff x="582278" y="5142857"/>
                <a:chExt cx="4278526" cy="2000717"/>
              </a:xfrm>
            </p:grpSpPr>
            <p:pic>
              <p:nvPicPr>
                <p:cNvPr id="32" name="Object 3">
                  <a:extLst>
                    <a:ext uri="{FF2B5EF4-FFF2-40B4-BE49-F238E27FC236}">
                      <a16:creationId xmlns:a16="http://schemas.microsoft.com/office/drawing/2014/main" id="{F3F66BD7-37B3-4F66-8C39-828DEC00B9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582278" y="5142857"/>
                  <a:ext cx="4278526" cy="2000717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5">
                <a:extLst>
                  <a:ext uri="{FF2B5EF4-FFF2-40B4-BE49-F238E27FC236}">
                    <a16:creationId xmlns:a16="http://schemas.microsoft.com/office/drawing/2014/main" id="{9EC72B7E-2AF7-4BF4-9438-CC39D2EBB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-44219" y="5754717"/>
                <a:ext cx="3289527" cy="720560"/>
              </a:xfrm>
              <a:prstGeom prst="rect">
                <a:avLst/>
              </a:prstGeom>
            </p:spPr>
          </p:pic>
        </p:grpSp>
        <p:grpSp>
          <p:nvGrpSpPr>
            <p:cNvPr id="33" name="그룹 1003">
              <a:extLst>
                <a:ext uri="{FF2B5EF4-FFF2-40B4-BE49-F238E27FC236}">
                  <a16:creationId xmlns:a16="http://schemas.microsoft.com/office/drawing/2014/main" id="{13B39AA1-7378-4B6A-99B5-D780616815A6}"/>
                </a:ext>
              </a:extLst>
            </p:cNvPr>
            <p:cNvGrpSpPr/>
            <p:nvPr/>
          </p:nvGrpSpPr>
          <p:grpSpPr>
            <a:xfrm>
              <a:off x="12006519" y="4028262"/>
              <a:ext cx="4927469" cy="2000717"/>
              <a:chOff x="4182830" y="5142857"/>
              <a:chExt cx="4961865" cy="2000717"/>
            </a:xfrm>
          </p:grpSpPr>
          <p:grpSp>
            <p:nvGrpSpPr>
              <p:cNvPr id="34" name="그룹 1004">
                <a:extLst>
                  <a:ext uri="{FF2B5EF4-FFF2-40B4-BE49-F238E27FC236}">
                    <a16:creationId xmlns:a16="http://schemas.microsoft.com/office/drawing/2014/main" id="{84E9E552-51F8-463F-9F1F-C9BB63BE168F}"/>
                  </a:ext>
                </a:extLst>
              </p:cNvPr>
              <p:cNvGrpSpPr/>
              <p:nvPr/>
            </p:nvGrpSpPr>
            <p:grpSpPr>
              <a:xfrm>
                <a:off x="4851310" y="5142857"/>
                <a:ext cx="4293385" cy="2000717"/>
                <a:chOff x="4851310" y="5142857"/>
                <a:chExt cx="4293385" cy="2000717"/>
              </a:xfrm>
            </p:grpSpPr>
            <p:pic>
              <p:nvPicPr>
                <p:cNvPr id="36" name="Object 9">
                  <a:extLst>
                    <a:ext uri="{FF2B5EF4-FFF2-40B4-BE49-F238E27FC236}">
                      <a16:creationId xmlns:a16="http://schemas.microsoft.com/office/drawing/2014/main" id="{05C23ED1-2A77-4C4E-93AC-C70272C264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4851310" y="5142857"/>
                  <a:ext cx="4293385" cy="2000717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11">
                <a:extLst>
                  <a:ext uri="{FF2B5EF4-FFF2-40B4-BE49-F238E27FC236}">
                    <a16:creationId xmlns:a16="http://schemas.microsoft.com/office/drawing/2014/main" id="{9599A1ED-6141-4450-9EFC-8BDDA319D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182830" y="5747220"/>
                <a:ext cx="3486248" cy="705302"/>
              </a:xfrm>
              <a:prstGeom prst="rect">
                <a:avLst/>
              </a:prstGeom>
            </p:spPr>
          </p:pic>
        </p:grpSp>
        <p:grpSp>
          <p:nvGrpSpPr>
            <p:cNvPr id="37" name="그룹 1005">
              <a:extLst>
                <a:ext uri="{FF2B5EF4-FFF2-40B4-BE49-F238E27FC236}">
                  <a16:creationId xmlns:a16="http://schemas.microsoft.com/office/drawing/2014/main" id="{241E4A05-B71D-4CDF-889A-1E9B06A1C9A5}"/>
                </a:ext>
              </a:extLst>
            </p:cNvPr>
            <p:cNvGrpSpPr/>
            <p:nvPr/>
          </p:nvGrpSpPr>
          <p:grpSpPr>
            <a:xfrm>
              <a:off x="12019538" y="6114585"/>
              <a:ext cx="5430262" cy="2000716"/>
              <a:chOff x="8519114" y="5156431"/>
              <a:chExt cx="5411004" cy="1987143"/>
            </a:xfrm>
          </p:grpSpPr>
          <p:pic>
            <p:nvPicPr>
              <p:cNvPr id="38" name="Object 14">
                <a:extLst>
                  <a:ext uri="{FF2B5EF4-FFF2-40B4-BE49-F238E27FC236}">
                    <a16:creationId xmlns:a16="http://schemas.microsoft.com/office/drawing/2014/main" id="{52E77138-64E4-483B-A874-916DFF1BB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560929" y="5124459"/>
                <a:ext cx="2894300" cy="830300"/>
              </a:xfrm>
              <a:prstGeom prst="rect">
                <a:avLst/>
              </a:prstGeom>
            </p:spPr>
          </p:pic>
          <p:grpSp>
            <p:nvGrpSpPr>
              <p:cNvPr id="39" name="그룹 1006">
                <a:extLst>
                  <a:ext uri="{FF2B5EF4-FFF2-40B4-BE49-F238E27FC236}">
                    <a16:creationId xmlns:a16="http://schemas.microsoft.com/office/drawing/2014/main" id="{38225AC6-CCB3-4CB6-81F3-2C836233E7D0}"/>
                  </a:ext>
                </a:extLst>
              </p:cNvPr>
              <p:cNvGrpSpPr/>
              <p:nvPr/>
            </p:nvGrpSpPr>
            <p:grpSpPr>
              <a:xfrm>
                <a:off x="9133576" y="5156431"/>
                <a:ext cx="4264256" cy="1987143"/>
                <a:chOff x="9133576" y="5156431"/>
                <a:chExt cx="4264256" cy="1987143"/>
              </a:xfrm>
            </p:grpSpPr>
            <p:pic>
              <p:nvPicPr>
                <p:cNvPr id="41" name="Object 16">
                  <a:extLst>
                    <a:ext uri="{FF2B5EF4-FFF2-40B4-BE49-F238E27FC236}">
                      <a16:creationId xmlns:a16="http://schemas.microsoft.com/office/drawing/2014/main" id="{6DF11084-D8B9-47C6-B3A8-DFFF5EAB67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9133576" y="5156431"/>
                  <a:ext cx="4264256" cy="1987143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18">
                <a:extLst>
                  <a:ext uri="{FF2B5EF4-FFF2-40B4-BE49-F238E27FC236}">
                    <a16:creationId xmlns:a16="http://schemas.microsoft.com/office/drawing/2014/main" id="{111097B3-0E44-462A-858C-A76C361F67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458620" y="5762551"/>
                <a:ext cx="3287964" cy="711182"/>
              </a:xfrm>
              <a:prstGeom prst="rect">
                <a:avLst/>
              </a:prstGeom>
            </p:spPr>
          </p:pic>
        </p:grpSp>
        <p:grpSp>
          <p:nvGrpSpPr>
            <p:cNvPr id="42" name="그룹 1007">
              <a:extLst>
                <a:ext uri="{FF2B5EF4-FFF2-40B4-BE49-F238E27FC236}">
                  <a16:creationId xmlns:a16="http://schemas.microsoft.com/office/drawing/2014/main" id="{F5BDEB79-3E8B-476D-A4B3-622B1395173D}"/>
                </a:ext>
              </a:extLst>
            </p:cNvPr>
            <p:cNvGrpSpPr/>
            <p:nvPr/>
          </p:nvGrpSpPr>
          <p:grpSpPr>
            <a:xfrm>
              <a:off x="12184356" y="8174885"/>
              <a:ext cx="5417844" cy="1986491"/>
              <a:chOff x="12889143" y="5142857"/>
              <a:chExt cx="5417844" cy="1986491"/>
            </a:xfrm>
          </p:grpSpPr>
          <p:grpSp>
            <p:nvGrpSpPr>
              <p:cNvPr id="43" name="그룹 1008">
                <a:extLst>
                  <a:ext uri="{FF2B5EF4-FFF2-40B4-BE49-F238E27FC236}">
                    <a16:creationId xmlns:a16="http://schemas.microsoft.com/office/drawing/2014/main" id="{45D8D0D1-8E9E-4875-82DD-8134A945E6D5}"/>
                  </a:ext>
                </a:extLst>
              </p:cNvPr>
              <p:cNvGrpSpPr/>
              <p:nvPr/>
            </p:nvGrpSpPr>
            <p:grpSpPr>
              <a:xfrm>
                <a:off x="13381677" y="5142857"/>
                <a:ext cx="4262856" cy="1986491"/>
                <a:chOff x="13381677" y="5142857"/>
                <a:chExt cx="4262856" cy="1986491"/>
              </a:xfrm>
            </p:grpSpPr>
            <p:pic>
              <p:nvPicPr>
                <p:cNvPr id="45" name="Object 22">
                  <a:extLst>
                    <a:ext uri="{FF2B5EF4-FFF2-40B4-BE49-F238E27FC236}">
                      <a16:creationId xmlns:a16="http://schemas.microsoft.com/office/drawing/2014/main" id="{8E40E9F7-D958-4DF8-BBFF-2A6E1A1923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3381677" y="5142857"/>
                  <a:ext cx="4262856" cy="1986491"/>
                </a:xfrm>
                <a:prstGeom prst="rect">
                  <a:avLst/>
                </a:prstGeom>
              </p:spPr>
            </p:pic>
          </p:grpSp>
          <p:pic>
            <p:nvPicPr>
              <p:cNvPr id="44" name="Object 24">
                <a:extLst>
                  <a:ext uri="{FF2B5EF4-FFF2-40B4-BE49-F238E27FC236}">
                    <a16:creationId xmlns:a16="http://schemas.microsoft.com/office/drawing/2014/main" id="{9D9A119E-EEF7-4A90-BFA4-3C5E37C6B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2828572" y="5750055"/>
                <a:ext cx="3296724" cy="71065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6820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8116" y="5158730"/>
            <a:ext cx="5437525" cy="2000717"/>
            <a:chOff x="-298116" y="5158730"/>
            <a:chExt cx="5437525" cy="20007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67591" y="5158730"/>
              <a:ext cx="4278526" cy="2000717"/>
              <a:chOff x="267591" y="5158730"/>
              <a:chExt cx="4278526" cy="200071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67591" y="5158730"/>
                <a:ext cx="4278526" cy="2000717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55258" y="5802075"/>
              <a:ext cx="4604482" cy="6679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09683" y="5161905"/>
            <a:ext cx="4664920" cy="2000717"/>
            <a:chOff x="4509683" y="5161905"/>
            <a:chExt cx="4664920" cy="20007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9683" y="5161905"/>
              <a:ext cx="4664920" cy="20007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19114" y="5188177"/>
            <a:ext cx="5411004" cy="1987143"/>
            <a:chOff x="8519114" y="5188177"/>
            <a:chExt cx="5411004" cy="198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60929" y="5156205"/>
              <a:ext cx="2894300" cy="83030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133576" y="5188177"/>
              <a:ext cx="4264256" cy="1987143"/>
              <a:chOff x="9133576" y="5188177"/>
              <a:chExt cx="4264256" cy="198714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33576" y="5188177"/>
                <a:ext cx="4264256" cy="1987143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65782" y="5838943"/>
              <a:ext cx="4548746" cy="6227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98667" y="5190476"/>
            <a:ext cx="5396571" cy="1978691"/>
            <a:chOff x="12898667" y="5190476"/>
            <a:chExt cx="5396571" cy="197869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389266" y="5190476"/>
              <a:ext cx="4246118" cy="1978691"/>
              <a:chOff x="13389266" y="5190476"/>
              <a:chExt cx="4246118" cy="197869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389266" y="5190476"/>
                <a:ext cx="4246118" cy="197869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38334" y="5787381"/>
              <a:ext cx="4414600" cy="71618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60317" y="1104900"/>
            <a:ext cx="5609260" cy="13663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57255" y="5795674"/>
            <a:ext cx="4614937" cy="73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31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DCC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4402" y="2004383"/>
            <a:ext cx="8140066" cy="267999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409" y="1704026"/>
            <a:ext cx="16962290" cy="8316274"/>
            <a:chOff x="5638800" y="832984"/>
            <a:chExt cx="11960238" cy="86210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8800" y="832984"/>
              <a:ext cx="11960238" cy="8621032"/>
            </a:xfrm>
            <a:prstGeom prst="rect">
              <a:avLst/>
            </a:prstGeom>
          </p:spPr>
        </p:pic>
      </p:grp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C5F2E32A-5DFC-4D01-A4B8-CB172527B557}"/>
              </a:ext>
            </a:extLst>
          </p:cNvPr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C0913E46-A968-478A-9130-1BFA46734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227546-693D-4AE3-9BB9-19E7371559CC}"/>
              </a:ext>
            </a:extLst>
          </p:cNvPr>
          <p:cNvSpPr txBox="1"/>
          <p:nvPr/>
        </p:nvSpPr>
        <p:spPr>
          <a:xfrm>
            <a:off x="673016" y="876300"/>
            <a:ext cx="306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ERD 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64122"/>
            <a:ext cx="18206349" cy="9142227"/>
            <a:chOff x="0" y="1064122"/>
            <a:chExt cx="18206349" cy="91422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64122"/>
              <a:ext cx="18206349" cy="91422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22674" y="3816969"/>
            <a:ext cx="15872564" cy="6230650"/>
            <a:chOff x="2222674" y="3816969"/>
            <a:chExt cx="15872564" cy="62306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2674" y="3816969"/>
              <a:ext cx="15872564" cy="62306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98050" y="1483423"/>
            <a:ext cx="3519676" cy="2317674"/>
            <a:chOff x="3698050" y="1483423"/>
            <a:chExt cx="3519676" cy="23176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8050" y="1483423"/>
              <a:ext cx="3519676" cy="23176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4582" y="2366846"/>
            <a:ext cx="1607595" cy="1434251"/>
            <a:chOff x="2074582" y="2366846"/>
            <a:chExt cx="1607595" cy="14342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4582" y="2366846"/>
              <a:ext cx="1607595" cy="14342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48968" y="2932367"/>
            <a:ext cx="2495443" cy="2226363"/>
            <a:chOff x="9348968" y="2932367"/>
            <a:chExt cx="2495443" cy="22263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48968" y="2932367"/>
              <a:ext cx="2495443" cy="22263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41167" y="175755"/>
            <a:ext cx="2722449" cy="2908216"/>
            <a:chOff x="8841167" y="175755"/>
            <a:chExt cx="2722449" cy="29082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41167" y="175755"/>
              <a:ext cx="2722449" cy="29082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43208" y="5862951"/>
            <a:ext cx="3376592" cy="2251062"/>
            <a:chOff x="5545303" y="5708954"/>
            <a:chExt cx="3376592" cy="22510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45303" y="5708954"/>
              <a:ext cx="3376592" cy="22510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88889" y="6090758"/>
            <a:ext cx="4190531" cy="1795942"/>
            <a:chOff x="10088889" y="5727051"/>
            <a:chExt cx="4190531" cy="17959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88889" y="5727051"/>
              <a:ext cx="4190531" cy="17959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49361" y="-15873"/>
            <a:ext cx="2168958" cy="785118"/>
            <a:chOff x="4249361" y="-15873"/>
            <a:chExt cx="2168958" cy="7851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49361" y="-15873"/>
              <a:ext cx="2168958" cy="7851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82578" y="6040529"/>
            <a:ext cx="2241995" cy="2241995"/>
            <a:chOff x="4240286" y="6866645"/>
            <a:chExt cx="2241995" cy="22419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40286" y="6866645"/>
              <a:ext cx="2241995" cy="22419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69761" y="8762607"/>
            <a:ext cx="4222599" cy="1523108"/>
            <a:chOff x="10269761" y="8762607"/>
            <a:chExt cx="4222599" cy="15231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69761" y="8762607"/>
              <a:ext cx="4222599" cy="152310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3023" y="5299564"/>
            <a:ext cx="1425442" cy="3069841"/>
            <a:chOff x="173023" y="5299564"/>
            <a:chExt cx="1425442" cy="306984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3023" y="5299564"/>
              <a:ext cx="1425442" cy="30698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76400" y="6740504"/>
            <a:ext cx="1096036" cy="307996"/>
            <a:chOff x="1674656" y="6853532"/>
            <a:chExt cx="1096036" cy="30799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74656" y="6853532"/>
              <a:ext cx="1096036" cy="3079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841167" y="6680486"/>
            <a:ext cx="1096036" cy="307996"/>
            <a:chOff x="8841167" y="6680486"/>
            <a:chExt cx="1096036" cy="30799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41167" y="6680486"/>
              <a:ext cx="1096036" cy="3079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99291" y="6680486"/>
            <a:ext cx="2762614" cy="2149597"/>
            <a:chOff x="14999291" y="6680486"/>
            <a:chExt cx="2762614" cy="214959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99291" y="6680486"/>
              <a:ext cx="2762614" cy="214959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870301" y="6717630"/>
            <a:ext cx="1096036" cy="307996"/>
            <a:chOff x="4449267" y="6680486"/>
            <a:chExt cx="1096036" cy="30799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9267" y="6680486"/>
              <a:ext cx="1096036" cy="3079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451273" y="7145044"/>
            <a:ext cx="1096036" cy="307996"/>
            <a:chOff x="14451273" y="7145044"/>
            <a:chExt cx="1096036" cy="30799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340000">
              <a:off x="14451273" y="7145044"/>
              <a:ext cx="1096036" cy="30799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277741" y="7702459"/>
            <a:ext cx="307996" cy="1096036"/>
            <a:chOff x="12100419" y="7300907"/>
            <a:chExt cx="307996" cy="109603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6260000">
              <a:off x="11706399" y="7694927"/>
              <a:ext cx="1096036" cy="30799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108130" y="963793"/>
            <a:ext cx="699516" cy="307996"/>
            <a:chOff x="5108130" y="963793"/>
            <a:chExt cx="699516" cy="30799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5108130" y="963793"/>
              <a:ext cx="699516" cy="30799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553164" y="8112104"/>
            <a:ext cx="1096036" cy="307996"/>
            <a:chOff x="11450392" y="7647287"/>
            <a:chExt cx="1096036" cy="30799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1450392" y="7647287"/>
              <a:ext cx="1096036" cy="30799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856273" y="6950993"/>
            <a:ext cx="1096036" cy="307996"/>
            <a:chOff x="4417521" y="6929722"/>
            <a:chExt cx="1096036" cy="30799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4417521" y="6929722"/>
              <a:ext cx="1096036" cy="30799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793548" y="6988483"/>
            <a:ext cx="1096036" cy="307996"/>
            <a:chOff x="8793548" y="6988483"/>
            <a:chExt cx="1096036" cy="30799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8793548" y="6988483"/>
              <a:ext cx="1096036" cy="30799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254206" y="7329222"/>
            <a:ext cx="1096036" cy="307996"/>
            <a:chOff x="14254206" y="7329222"/>
            <a:chExt cx="1096036" cy="30799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8460000">
              <a:off x="14254206" y="7329222"/>
              <a:ext cx="1096036" cy="30799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327786" y="8958983"/>
            <a:ext cx="1096036" cy="307996"/>
            <a:chOff x="14327786" y="8958983"/>
            <a:chExt cx="1096036" cy="30799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260000">
              <a:off x="14327786" y="8958983"/>
              <a:ext cx="1096036" cy="30799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180626" y="8732928"/>
            <a:ext cx="1096036" cy="307996"/>
            <a:chOff x="14180626" y="8732928"/>
            <a:chExt cx="1096036" cy="30799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4060000">
              <a:off x="14180626" y="8732928"/>
              <a:ext cx="1096036" cy="307996"/>
            </a:xfrm>
            <a:prstGeom prst="rect">
              <a:avLst/>
            </a:prstGeom>
          </p:spPr>
        </p:pic>
      </p:grpSp>
      <p:grpSp>
        <p:nvGrpSpPr>
          <p:cNvPr id="52" name="그룹 1021">
            <a:extLst>
              <a:ext uri="{FF2B5EF4-FFF2-40B4-BE49-F238E27FC236}">
                <a16:creationId xmlns:a16="http://schemas.microsoft.com/office/drawing/2014/main" id="{461866F8-E7F8-4B04-BA41-9AC9D0C3DFA4}"/>
              </a:ext>
            </a:extLst>
          </p:cNvPr>
          <p:cNvGrpSpPr/>
          <p:nvPr/>
        </p:nvGrpSpPr>
        <p:grpSpPr>
          <a:xfrm>
            <a:off x="1620171" y="6969104"/>
            <a:ext cx="1096036" cy="307996"/>
            <a:chOff x="4417521" y="6929722"/>
            <a:chExt cx="1096036" cy="307996"/>
          </a:xfrm>
        </p:grpSpPr>
        <p:pic>
          <p:nvPicPr>
            <p:cNvPr id="53" name="Object 62">
              <a:extLst>
                <a:ext uri="{FF2B5EF4-FFF2-40B4-BE49-F238E27FC236}">
                  <a16:creationId xmlns:a16="http://schemas.microsoft.com/office/drawing/2014/main" id="{7A11995B-01F0-4634-9F4A-84EEEF36B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4417521" y="6929722"/>
              <a:ext cx="1096036" cy="307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DCC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54402" y="2004383"/>
            <a:ext cx="5837170" cy="26650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0114" y="-2789342"/>
            <a:ext cx="7053551" cy="17808318"/>
            <a:chOff x="5710114" y="-2789342"/>
            <a:chExt cx="7053551" cy="17808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5710114" y="-2789342"/>
              <a:ext cx="7053551" cy="178083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5732" y="816770"/>
            <a:ext cx="4267301" cy="17563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00550" y="3139959"/>
            <a:ext cx="1721445" cy="553800"/>
            <a:chOff x="11300550" y="3139959"/>
            <a:chExt cx="1721445" cy="5538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884372" y="2556136"/>
              <a:ext cx="553800" cy="1721445"/>
              <a:chOff x="11884372" y="2556136"/>
              <a:chExt cx="553800" cy="172144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11884372" y="2556136"/>
                <a:ext cx="553800" cy="172144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48651" y="3165540"/>
              <a:ext cx="1095755" cy="5202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98474" y="3727498"/>
            <a:ext cx="2451716" cy="2451716"/>
            <a:chOff x="15398474" y="3727498"/>
            <a:chExt cx="2451716" cy="24517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98474" y="3727498"/>
              <a:ext cx="2451716" cy="24517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14778" y="3618765"/>
            <a:ext cx="2377285" cy="2377285"/>
            <a:chOff x="6514778" y="3618765"/>
            <a:chExt cx="2377285" cy="23772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4778" y="3618765"/>
              <a:ext cx="2377285" cy="237728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08406" y="6115577"/>
            <a:ext cx="1333632" cy="4295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85830" y="3781632"/>
            <a:ext cx="2326170" cy="2326170"/>
            <a:chOff x="10985830" y="3781632"/>
            <a:chExt cx="2326170" cy="23261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85830" y="3781632"/>
              <a:ext cx="2326170" cy="23261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10949" y="5996050"/>
            <a:ext cx="2399780" cy="2399780"/>
            <a:chOff x="8610949" y="5996050"/>
            <a:chExt cx="2399780" cy="23997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0949" y="5996050"/>
              <a:ext cx="2399780" cy="23997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17233" y="5996050"/>
            <a:ext cx="2310349" cy="2310349"/>
            <a:chOff x="13117233" y="5996050"/>
            <a:chExt cx="2310349" cy="231034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17233" y="5996050"/>
              <a:ext cx="2310349" cy="23103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24476" y="4162238"/>
            <a:ext cx="3083537" cy="3083537"/>
            <a:chOff x="1724476" y="4162238"/>
            <a:chExt cx="3083537" cy="30835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24476" y="4162238"/>
              <a:ext cx="3083537" cy="308353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29492" y="7388052"/>
            <a:ext cx="1376079" cy="44122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405522" y="3140668"/>
            <a:ext cx="1721445" cy="553800"/>
            <a:chOff x="2405522" y="3140668"/>
            <a:chExt cx="1721445" cy="55380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989345" y="2556846"/>
              <a:ext cx="553800" cy="1721445"/>
              <a:chOff x="2989345" y="2556846"/>
              <a:chExt cx="553800" cy="172144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2989345" y="2556846"/>
                <a:ext cx="553800" cy="1721445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51986" y="3171624"/>
              <a:ext cx="1121463" cy="5231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310706" y="5846582"/>
            <a:ext cx="5172830" cy="237192"/>
            <a:chOff x="3310706" y="5846582"/>
            <a:chExt cx="5172830" cy="23719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3310706" y="5846582"/>
              <a:ext cx="5172830" cy="23719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94020" y="290152"/>
            <a:ext cx="1939704" cy="29375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60394" y="7745209"/>
            <a:ext cx="2179552" cy="78816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705261" y="6481470"/>
            <a:ext cx="1699124" cy="78472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279851" y="6141951"/>
            <a:ext cx="1886498" cy="149702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420899" y="6244369"/>
            <a:ext cx="2458524" cy="114482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641020" y="8378729"/>
            <a:ext cx="2447643" cy="114482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335661" y="8345223"/>
            <a:ext cx="1630325" cy="115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89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9444" y="5905500"/>
            <a:ext cx="9105365" cy="22563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4020" y="290152"/>
            <a:ext cx="2124506" cy="291275"/>
          </a:xfrm>
          <a:prstGeom prst="rect">
            <a:avLst/>
          </a:prstGeom>
        </p:spPr>
      </p:pic>
      <p:grpSp>
        <p:nvGrpSpPr>
          <p:cNvPr id="8" name="그룹 1001">
            <a:extLst>
              <a:ext uri="{FF2B5EF4-FFF2-40B4-BE49-F238E27FC236}">
                <a16:creationId xmlns:a16="http://schemas.microsoft.com/office/drawing/2014/main" id="{89E07705-1119-4A96-A805-64513F51ECA6}"/>
              </a:ext>
            </a:extLst>
          </p:cNvPr>
          <p:cNvGrpSpPr/>
          <p:nvPr/>
        </p:nvGrpSpPr>
        <p:grpSpPr>
          <a:xfrm>
            <a:off x="4813727" y="2857500"/>
            <a:ext cx="8927008" cy="2588610"/>
            <a:chOff x="4813727" y="3585993"/>
            <a:chExt cx="8927008" cy="2588610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919416E8-0177-465A-A320-7D289ADE2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3727" y="3585993"/>
              <a:ext cx="8927008" cy="2588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8290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7E0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11322" y="792301"/>
            <a:ext cx="1680007" cy="1680212"/>
            <a:chOff x="2911322" y="792301"/>
            <a:chExt cx="1680007" cy="168021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110764" y="991651"/>
              <a:ext cx="1281124" cy="1281511"/>
              <a:chOff x="3110764" y="991651"/>
              <a:chExt cx="1281124" cy="128151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380000">
                <a:off x="2498075" y="378769"/>
                <a:ext cx="2562248" cy="2563022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380000">
                <a:off x="3110764" y="991651"/>
                <a:ext cx="1281124" cy="128151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378892" y="1199486"/>
              <a:ext cx="840106" cy="840106"/>
              <a:chOff x="3378892" y="1199486"/>
              <a:chExt cx="840106" cy="84010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560000">
                <a:off x="3378892" y="1199486"/>
                <a:ext cx="840106" cy="84010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73887" y="3583544"/>
            <a:ext cx="8259657" cy="25769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38095" y="3518777"/>
            <a:ext cx="3809524" cy="174680"/>
            <a:chOff x="7238095" y="3518777"/>
            <a:chExt cx="3809524" cy="1746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38095" y="3518777"/>
              <a:ext cx="3809524" cy="17468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200000">
            <a:off x="-1066514" y="4889101"/>
            <a:ext cx="3084914" cy="2947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279724" y="7307970"/>
            <a:ext cx="3966996" cy="1777889"/>
            <a:chOff x="13279724" y="7307970"/>
            <a:chExt cx="3966996" cy="17778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">
              <a:off x="11334908" y="6457707"/>
              <a:ext cx="7933991" cy="355577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">
              <a:off x="13279724" y="7307970"/>
              <a:ext cx="3966996" cy="17778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78692" y="7387625"/>
            <a:ext cx="3769060" cy="1618580"/>
            <a:chOff x="13378692" y="7387625"/>
            <a:chExt cx="3769060" cy="16185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">
              <a:off x="13378692" y="7387625"/>
              <a:ext cx="3769060" cy="161858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1020000">
            <a:off x="13544123" y="7756606"/>
            <a:ext cx="3253725" cy="9283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74205" y="986110"/>
            <a:ext cx="2083311" cy="2083311"/>
            <a:chOff x="1474205" y="986110"/>
            <a:chExt cx="2083311" cy="20833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720000">
              <a:off x="477877" y="-10218"/>
              <a:ext cx="4166621" cy="416662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720000">
              <a:off x="1474205" y="986110"/>
              <a:ext cx="2083311" cy="208331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1500000">
            <a:off x="1865484" y="1080717"/>
            <a:ext cx="1455361" cy="178878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532578" y="5960041"/>
            <a:ext cx="1528612" cy="1528612"/>
            <a:chOff x="15532578" y="5960041"/>
            <a:chExt cx="1528612" cy="152861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680000">
              <a:off x="14801530" y="5228993"/>
              <a:ext cx="3057224" cy="305722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680000">
              <a:off x="15532578" y="5960041"/>
              <a:ext cx="1528612" cy="152861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93671" y="2737348"/>
            <a:ext cx="3072097" cy="5411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DCC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4402" y="2004383"/>
            <a:ext cx="7145726" cy="26799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2" name="Netflix Intro Sound Effect">
            <a:hlinkClick r:id="" action="ppaction://media"/>
            <a:extLst>
              <a:ext uri="{FF2B5EF4-FFF2-40B4-BE49-F238E27FC236}">
                <a16:creationId xmlns:a16="http://schemas.microsoft.com/office/drawing/2014/main" id="{579BAE94-85CE-4DD6-84F1-EC34E2386A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90600" y="49911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6667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B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69239" y="4980953"/>
            <a:ext cx="531582" cy="3271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4020" y="290152"/>
            <a:ext cx="2027194" cy="29375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99629" y="2910628"/>
            <a:ext cx="6851447" cy="383564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0914" y="1602057"/>
            <a:ext cx="3050464" cy="17020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5397" y="2205695"/>
            <a:ext cx="8957460" cy="6718095"/>
            <a:chOff x="185397" y="2205695"/>
            <a:chExt cx="8957460" cy="671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397" y="2205695"/>
              <a:ext cx="8957460" cy="671809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2011" y="7906119"/>
              <a:ext cx="1280495" cy="62198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8360" y="7890246"/>
              <a:ext cx="1280495" cy="62198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1218" y="7906122"/>
              <a:ext cx="1280495" cy="62198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78170" y="7906122"/>
              <a:ext cx="1280495" cy="6219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3893" y="8926057"/>
            <a:ext cx="7416478" cy="5190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937840" y="5809536"/>
            <a:ext cx="1528612" cy="1528612"/>
            <a:chOff x="14937840" y="5809536"/>
            <a:chExt cx="1528612" cy="15286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440000">
              <a:off x="14206792" y="5078488"/>
              <a:ext cx="3057224" cy="305722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440000">
              <a:off x="14937840" y="5809536"/>
              <a:ext cx="1528612" cy="15286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8FD1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7759" y="6773128"/>
            <a:ext cx="4340648" cy="3081447"/>
            <a:chOff x="787759" y="6773128"/>
            <a:chExt cx="4340648" cy="308144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74585" y="7424907"/>
              <a:ext cx="3966996" cy="1777889"/>
              <a:chOff x="974585" y="7424907"/>
              <a:chExt cx="3966996" cy="177788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260000">
                <a:off x="-970231" y="6574644"/>
                <a:ext cx="7933991" cy="3555779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260000">
                <a:off x="974585" y="7424907"/>
                <a:ext cx="3966996" cy="177788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73553" y="7504562"/>
              <a:ext cx="3769060" cy="1618580"/>
              <a:chOff x="1073553" y="7504562"/>
              <a:chExt cx="3769060" cy="161858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260000">
                <a:off x="1073553" y="7504562"/>
                <a:ext cx="3769060" cy="161858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200000">
              <a:off x="1240360" y="7878337"/>
              <a:ext cx="3253725" cy="9283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69239" y="4980953"/>
            <a:ext cx="534248" cy="327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94020" y="290152"/>
            <a:ext cx="2027194" cy="2937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4318" y="883343"/>
            <a:ext cx="5673993" cy="260172"/>
            <a:chOff x="1234318" y="883343"/>
            <a:chExt cx="5673993" cy="2601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4318" y="883343"/>
              <a:ext cx="5673993" cy="2601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56060" y="7736758"/>
            <a:ext cx="1680007" cy="1680212"/>
            <a:chOff x="3756060" y="7736758"/>
            <a:chExt cx="1680007" cy="168021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955502" y="7936109"/>
              <a:ext cx="1281124" cy="1281511"/>
              <a:chOff x="3955502" y="7936109"/>
              <a:chExt cx="1281124" cy="128151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380000">
                <a:off x="3342813" y="7323227"/>
                <a:ext cx="2562248" cy="2563022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380000">
                <a:off x="3955502" y="7936109"/>
                <a:ext cx="1281124" cy="128151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223630" y="8143944"/>
              <a:ext cx="840106" cy="840106"/>
              <a:chOff x="4223630" y="8143944"/>
              <a:chExt cx="840106" cy="84010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560000">
                <a:off x="4223630" y="8143944"/>
                <a:ext cx="840106" cy="840106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32592" y="1773020"/>
            <a:ext cx="8706320" cy="74996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12191" y="9500287"/>
            <a:ext cx="7089530" cy="45027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4984" y="1399762"/>
            <a:ext cx="7032297" cy="45655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798446" y="1632561"/>
            <a:ext cx="7619225" cy="6170440"/>
            <a:chOff x="9798446" y="1632561"/>
            <a:chExt cx="7619225" cy="6170440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869274" y="3158730"/>
              <a:ext cx="7477568" cy="4644271"/>
              <a:chOff x="9869274" y="3158730"/>
              <a:chExt cx="7477568" cy="4644271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69274" y="3158730"/>
                <a:ext cx="7477568" cy="4644271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9798446" y="1632561"/>
              <a:ext cx="7619225" cy="1526169"/>
              <a:chOff x="9798446" y="1632561"/>
              <a:chExt cx="7619225" cy="1526169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798446" y="1632561"/>
                <a:ext cx="7619225" cy="1526169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844444" y="1632561"/>
            <a:ext cx="7490634" cy="6170440"/>
            <a:chOff x="844444" y="1632561"/>
            <a:chExt cx="7490634" cy="61704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444" y="1632561"/>
              <a:ext cx="7490634" cy="61704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94020" y="290152"/>
            <a:ext cx="2027194" cy="29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1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E5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69239" y="4980953"/>
            <a:ext cx="533106" cy="3271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4020" y="290152"/>
            <a:ext cx="2027194" cy="29375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0282" y="424728"/>
            <a:ext cx="7106596" cy="23241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76285" y="2432241"/>
            <a:ext cx="6171429" cy="5421232"/>
            <a:chOff x="1376285" y="2432241"/>
            <a:chExt cx="6171429" cy="54212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6285" y="2432241"/>
              <a:ext cx="6171429" cy="54212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19451" y="2342612"/>
            <a:ext cx="5135649" cy="5600490"/>
            <a:chOff x="11319451" y="2342612"/>
            <a:chExt cx="5135649" cy="56004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9451" y="2342612"/>
              <a:ext cx="5135649" cy="56004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0694" y="7945551"/>
            <a:ext cx="5550946" cy="105043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14350" y="8061283"/>
            <a:ext cx="6436287" cy="147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1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1492</Words>
  <Application>Microsoft Office PowerPoint</Application>
  <PresentationFormat>사용자 지정</PresentationFormat>
  <Paragraphs>103</Paragraphs>
  <Slides>28</Slides>
  <Notes>26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?? ??</vt:lpstr>
      <vt:lpstr>Whitney</vt:lpstr>
      <vt:lpstr>맑은 고딕</vt:lpstr>
      <vt:lpstr>Arial</vt:lpstr>
      <vt:lpstr>Calibri</vt:lpstr>
      <vt:lpstr>Consolas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9</cp:revision>
  <dcterms:created xsi:type="dcterms:W3CDTF">2022-04-06T19:30:30Z</dcterms:created>
  <dcterms:modified xsi:type="dcterms:W3CDTF">2022-04-08T02:34:03Z</dcterms:modified>
</cp:coreProperties>
</file>